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21" r:id="rId4"/>
  </p:sldMasterIdLst>
  <p:notesMasterIdLst>
    <p:notesMasterId r:id="rId46"/>
  </p:notesMasterIdLst>
  <p:handoutMasterIdLst>
    <p:handoutMasterId r:id="rId47"/>
  </p:handoutMasterIdLst>
  <p:sldIdLst>
    <p:sldId id="287" r:id="rId5"/>
    <p:sldId id="296" r:id="rId6"/>
    <p:sldId id="297" r:id="rId7"/>
    <p:sldId id="298" r:id="rId8"/>
    <p:sldId id="299" r:id="rId9"/>
    <p:sldId id="271" r:id="rId10"/>
    <p:sldId id="295" r:id="rId11"/>
    <p:sldId id="325" r:id="rId12"/>
    <p:sldId id="285" r:id="rId13"/>
    <p:sldId id="300" r:id="rId14"/>
    <p:sldId id="281" r:id="rId15"/>
    <p:sldId id="301" r:id="rId16"/>
    <p:sldId id="315" r:id="rId17"/>
    <p:sldId id="316" r:id="rId18"/>
    <p:sldId id="318" r:id="rId19"/>
    <p:sldId id="302" r:id="rId20"/>
    <p:sldId id="293" r:id="rId21"/>
    <p:sldId id="304" r:id="rId22"/>
    <p:sldId id="305" r:id="rId23"/>
    <p:sldId id="307" r:id="rId24"/>
    <p:sldId id="308" r:id="rId25"/>
    <p:sldId id="314" r:id="rId26"/>
    <p:sldId id="332" r:id="rId27"/>
    <p:sldId id="309" r:id="rId28"/>
    <p:sldId id="303" r:id="rId29"/>
    <p:sldId id="327" r:id="rId30"/>
    <p:sldId id="306" r:id="rId31"/>
    <p:sldId id="328" r:id="rId32"/>
    <p:sldId id="310" r:id="rId33"/>
    <p:sldId id="311" r:id="rId34"/>
    <p:sldId id="319" r:id="rId35"/>
    <p:sldId id="312" r:id="rId36"/>
    <p:sldId id="320" r:id="rId37"/>
    <p:sldId id="331" r:id="rId38"/>
    <p:sldId id="321" r:id="rId39"/>
    <p:sldId id="322" r:id="rId40"/>
    <p:sldId id="323" r:id="rId41"/>
    <p:sldId id="324" r:id="rId42"/>
    <p:sldId id="329" r:id="rId43"/>
    <p:sldId id="317" r:id="rId44"/>
    <p:sldId id="313" r:id="rId4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Zapraszamy" id="{E75E278A-FF0E-49A4-B170-79828D63BBAD}">
          <p14:sldIdLst>
            <p14:sldId id="287"/>
            <p14:sldId id="296"/>
            <p14:sldId id="297"/>
            <p14:sldId id="298"/>
            <p14:sldId id="299"/>
            <p14:sldId id="271"/>
            <p14:sldId id="295"/>
            <p14:sldId id="325"/>
          </p14:sldIdLst>
        </p14:section>
        <p14:section name="Projektowanie, Płynna zmiana, adnotacje, współpraca, funkcja Powiedz mi" id="{B9B51309-D148-4332-87C2-07BE32FBCA3B}">
          <p14:sldIdLst>
            <p14:sldId id="285"/>
            <p14:sldId id="300"/>
            <p14:sldId id="281"/>
            <p14:sldId id="301"/>
            <p14:sldId id="315"/>
            <p14:sldId id="316"/>
            <p14:sldId id="318"/>
            <p14:sldId id="302"/>
            <p14:sldId id="293"/>
            <p14:sldId id="304"/>
            <p14:sldId id="305"/>
            <p14:sldId id="307"/>
            <p14:sldId id="308"/>
            <p14:sldId id="314"/>
            <p14:sldId id="332"/>
            <p14:sldId id="309"/>
            <p14:sldId id="303"/>
            <p14:sldId id="327"/>
            <p14:sldId id="306"/>
            <p14:sldId id="328"/>
            <p14:sldId id="310"/>
            <p14:sldId id="311"/>
            <p14:sldId id="319"/>
            <p14:sldId id="312"/>
            <p14:sldId id="320"/>
            <p14:sldId id="331"/>
            <p14:sldId id="321"/>
            <p14:sldId id="322"/>
            <p14:sldId id="323"/>
            <p14:sldId id="324"/>
            <p14:sldId id="329"/>
            <p14:sldId id="317"/>
            <p14:sldId id="313"/>
          </p14:sldIdLst>
        </p14:section>
        <p14:section name="Dowiedz się więcej"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B0"/>
    <a:srgbClr val="A6D4FF"/>
    <a:srgbClr val="6BB1E2"/>
    <a:srgbClr val="F8CAB6"/>
    <a:srgbClr val="D24726"/>
    <a:srgbClr val="F8CFB6"/>
    <a:srgbClr val="404040"/>
    <a:srgbClr val="FF9B45"/>
    <a:srgbClr val="DD462F"/>
    <a:srgbClr val="9239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241" autoAdjust="0"/>
  </p:normalViewPr>
  <p:slideViewPr>
    <p:cSldViewPr snapToGrid="0">
      <p:cViewPr varScale="1">
        <p:scale>
          <a:sx n="115" d="100"/>
          <a:sy n="115" d="100"/>
        </p:scale>
        <p:origin x="258"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6" d="100"/>
          <a:sy n="76" d="100"/>
        </p:scale>
        <p:origin x="4050"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pl-PL"/>
          </a:p>
        </p:txBody>
      </p:sp>
      <p:sp>
        <p:nvSpPr>
          <p:cNvPr id="3" name="Data — symbol zastępcz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pPr rtl="0"/>
            <a:fld id="{111DA3C5-09EA-47D3-8EBA-995B4EC6CF85}" type="datetime1">
              <a:rPr lang="pl-PL" smtClean="0"/>
              <a:t>02.07.2024</a:t>
            </a:fld>
            <a:endParaRPr lang="pl-PL" dirty="0"/>
          </a:p>
        </p:txBody>
      </p:sp>
      <p:sp>
        <p:nvSpPr>
          <p:cNvPr id="4" name="Stopka — symbol zastępczy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pl-PL"/>
          </a:p>
        </p:txBody>
      </p:sp>
      <p:sp>
        <p:nvSpPr>
          <p:cNvPr id="5" name="Numer slajdu — symbol zastępczy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9C679768-A2FC-4D08-91F6-8DCE6C566B36}" type="slidenum">
              <a:rPr lang="pl-PL" smtClean="0"/>
              <a:t>‹#›</a:t>
            </a:fld>
            <a:endParaRPr lang="pl-PL"/>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pl-PL" noProof="0"/>
          </a:p>
        </p:txBody>
      </p:sp>
      <p:sp>
        <p:nvSpPr>
          <p:cNvPr id="3" name="Data — symbol zastępcz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5EDBEAD-7603-4B55-AFA7-17A6FCD2E729}" type="datetime1">
              <a:rPr lang="pl-PL" smtClean="0"/>
              <a:pPr/>
              <a:t>02.07.2024</a:t>
            </a:fld>
            <a:endParaRPr lang="pl-PL" dirty="0"/>
          </a:p>
        </p:txBody>
      </p:sp>
      <p:sp>
        <p:nvSpPr>
          <p:cNvPr id="4" name="Obraz slajdu — symbol zastępczy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rtl="0"/>
            <a:endParaRPr lang="pl-PL" noProof="0"/>
          </a:p>
        </p:txBody>
      </p:sp>
      <p:sp>
        <p:nvSpPr>
          <p:cNvPr id="5" name="Notatki — symbol zastępcz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p>
        </p:txBody>
      </p:sp>
      <p:sp>
        <p:nvSpPr>
          <p:cNvPr id="6" name="Stopka — symbol zastępczy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pl-PL" noProof="0"/>
          </a:p>
        </p:txBody>
      </p:sp>
      <p:sp>
        <p:nvSpPr>
          <p:cNvPr id="7" name="Numer slajdu — symbol zastępczy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DF61EA0F-A667-4B49-8422-0062BC55E249}" type="slidenum">
              <a:rPr lang="pl-PL" noProof="0" smtClean="0"/>
              <a:t>‹#›</a:t>
            </a:fld>
            <a:endParaRPr lang="pl-PL"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noProof="0" dirty="0"/>
          </a:p>
        </p:txBody>
      </p:sp>
      <p:sp>
        <p:nvSpPr>
          <p:cNvPr id="4" name="Symbol zastępczy numeru slajdu 3"/>
          <p:cNvSpPr>
            <a:spLocks noGrp="1"/>
          </p:cNvSpPr>
          <p:nvPr>
            <p:ph type="sldNum" sz="quarter" idx="5"/>
          </p:nvPr>
        </p:nvSpPr>
        <p:spPr/>
        <p:txBody>
          <a:bodyPr/>
          <a:lstStyle/>
          <a:p>
            <a:pPr rtl="0"/>
            <a:fld id="{DF61EA0F-A667-4B49-8422-0062BC55E249}" type="slidenum">
              <a:rPr lang="pl-PL" smtClean="0"/>
              <a:t>6</a:t>
            </a:fld>
            <a:endParaRPr lang="pl-PL" dirty="0"/>
          </a:p>
        </p:txBody>
      </p:sp>
    </p:spTree>
    <p:extLst>
      <p:ext uri="{BB962C8B-B14F-4D97-AF65-F5344CB8AC3E}">
        <p14:creationId xmlns:p14="http://schemas.microsoft.com/office/powerpoint/2010/main" val="880504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noProof="0" dirty="0"/>
          </a:p>
        </p:txBody>
      </p:sp>
      <p:sp>
        <p:nvSpPr>
          <p:cNvPr id="4" name="Symbol zastępczy numeru slajdu 3"/>
          <p:cNvSpPr>
            <a:spLocks noGrp="1"/>
          </p:cNvSpPr>
          <p:nvPr>
            <p:ph type="sldNum" sz="quarter" idx="5"/>
          </p:nvPr>
        </p:nvSpPr>
        <p:spPr/>
        <p:txBody>
          <a:bodyPr/>
          <a:lstStyle/>
          <a:p>
            <a:pPr rtl="0"/>
            <a:fld id="{DF61EA0F-A667-4B49-8422-0062BC55E249}" type="slidenum">
              <a:rPr lang="pl-PL" smtClean="0"/>
              <a:t>11</a:t>
            </a:fld>
            <a:endParaRPr lang="pl-PL"/>
          </a:p>
        </p:txBody>
      </p:sp>
    </p:spTree>
    <p:extLst>
      <p:ext uri="{BB962C8B-B14F-4D97-AF65-F5344CB8AC3E}">
        <p14:creationId xmlns:p14="http://schemas.microsoft.com/office/powerpoint/2010/main" val="585383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389551743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20184602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1290494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Slajd tytułowy (długi tytuł)">
    <p:spTree>
      <p:nvGrpSpPr>
        <p:cNvPr id="1" name=""/>
        <p:cNvGrpSpPr/>
        <p:nvPr/>
      </p:nvGrpSpPr>
      <p:grpSpPr>
        <a:xfrm>
          <a:off x="0" y="0"/>
          <a:ext cx="0" cy="0"/>
          <a:chOff x="0" y="0"/>
          <a:chExt cx="0" cy="0"/>
        </a:xfrm>
      </p:grpSpPr>
      <p:pic>
        <p:nvPicPr>
          <p:cNvPr id="8" name="Obraz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80332" y="2785255"/>
            <a:ext cx="9031400" cy="986800"/>
          </a:xfrm>
        </p:spPr>
        <p:txBody>
          <a:bodyPr anchor="t" anchorCtr="0">
            <a:normAutofit/>
          </a:bodyPr>
          <a:lstStyle>
            <a:lvl1pPr algn="l">
              <a:lnSpc>
                <a:spcPts val="3629"/>
              </a:lnSpc>
              <a:defRPr sz="2903"/>
            </a:lvl1pPr>
          </a:lstStyle>
          <a:p>
            <a:r>
              <a:rPr lang="pl-PL" dirty="0"/>
              <a:t>Kliknij, aby edytować styl</a:t>
            </a:r>
            <a:endParaRPr lang="en-US" dirty="0"/>
          </a:p>
        </p:txBody>
      </p:sp>
      <p:sp>
        <p:nvSpPr>
          <p:cNvPr id="3" name="Subtitle 2"/>
          <p:cNvSpPr>
            <a:spLocks noGrp="1"/>
          </p:cNvSpPr>
          <p:nvPr>
            <p:ph type="subTitle" idx="1"/>
          </p:nvPr>
        </p:nvSpPr>
        <p:spPr>
          <a:xfrm>
            <a:off x="1580346" y="4410533"/>
            <a:ext cx="9031311" cy="979756"/>
          </a:xfrm>
        </p:spPr>
        <p:txBody>
          <a:bodyPr>
            <a:normAutofit/>
          </a:bodyPr>
          <a:lstStyle>
            <a:lvl1pPr marL="0" indent="0" algn="l">
              <a:lnSpc>
                <a:spcPts val="3175"/>
              </a:lnSpc>
              <a:buNone/>
              <a:defRPr sz="2540" b="1">
                <a:solidFill>
                  <a:schemeClr val="tx2"/>
                </a:solidFill>
              </a:defRPr>
            </a:lvl1pPr>
            <a:lvl2pPr marL="457193" indent="0" algn="ctr">
              <a:buNone/>
              <a:defRPr sz="2000"/>
            </a:lvl2pPr>
            <a:lvl3pPr marL="914382" indent="0" algn="ctr">
              <a:buNone/>
              <a:defRPr sz="1800"/>
            </a:lvl3pPr>
            <a:lvl4pPr marL="1371575" indent="0" algn="ctr">
              <a:buNone/>
              <a:defRPr sz="1600"/>
            </a:lvl4pPr>
            <a:lvl5pPr marL="1828766" indent="0" algn="ctr">
              <a:buNone/>
              <a:defRPr sz="1600"/>
            </a:lvl5pPr>
            <a:lvl6pPr marL="2285958" indent="0" algn="ctr">
              <a:buNone/>
              <a:defRPr sz="1600"/>
            </a:lvl6pPr>
            <a:lvl7pPr marL="2743149" indent="0" algn="ctr">
              <a:buNone/>
              <a:defRPr sz="1600"/>
            </a:lvl7pPr>
            <a:lvl8pPr marL="3200341" indent="0" algn="ctr">
              <a:buNone/>
              <a:defRPr sz="1600"/>
            </a:lvl8pPr>
            <a:lvl9pPr marL="3657533"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8968959" y="490243"/>
            <a:ext cx="2052383" cy="316709"/>
          </a:xfrm>
          <a:prstGeom prst="rect">
            <a:avLst/>
          </a:prstGeom>
        </p:spPr>
        <p:txBody>
          <a:bodyPr lIns="0" tIns="0" rIns="0" bIns="0"/>
          <a:lstStyle>
            <a:lvl1pPr algn="r">
              <a:lnSpc>
                <a:spcPts val="1633"/>
              </a:lnSpc>
              <a:defRPr sz="1271">
                <a:solidFill>
                  <a:schemeClr val="tx2"/>
                </a:solidFill>
                <a:latin typeface="Open Sans" pitchFamily="2" charset="0"/>
                <a:ea typeface="Open Sans" pitchFamily="2" charset="0"/>
                <a:cs typeface="Open Sans" pitchFamily="2" charset="0"/>
              </a:defRPr>
            </a:lvl1pPr>
          </a:lstStyle>
          <a:p>
            <a:endParaRPr lang="pl-PL" dirty="0"/>
          </a:p>
        </p:txBody>
      </p:sp>
    </p:spTree>
    <p:extLst>
      <p:ext uri="{BB962C8B-B14F-4D97-AF65-F5344CB8AC3E}">
        <p14:creationId xmlns:p14="http://schemas.microsoft.com/office/powerpoint/2010/main" val="2018382233"/>
      </p:ext>
    </p:extLst>
  </p:cSld>
  <p:clrMapOvr>
    <a:masterClrMapping/>
  </p:clrMapOvr>
  <p:extLst>
    <p:ext uri="{DCECCB84-F9BA-43D5-87BE-67443E8EF086}">
      <p15:sldGuideLst xmlns:p15="http://schemas.microsoft.com/office/powerpoint/2012/main">
        <p15:guide id="1" pos="165">
          <p15:clr>
            <a:srgbClr val="FBAE40"/>
          </p15:clr>
        </p15:guide>
        <p15:guide id="2" orient="horz" pos="77">
          <p15:clr>
            <a:srgbClr val="FBAE40"/>
          </p15:clr>
        </p15:guide>
        <p15:guide id="3" orient="horz" pos="1620">
          <p15:clr>
            <a:srgbClr val="FBAE40"/>
          </p15:clr>
        </p15:guide>
        <p15:guide id="4" orient="horz" pos="231">
          <p15:clr>
            <a:srgbClr val="FBAE40"/>
          </p15:clr>
        </p15:guide>
        <p15:guide id="5" orient="horz" pos="386">
          <p15:clr>
            <a:srgbClr val="FBAE40"/>
          </p15:clr>
        </p15:guide>
        <p15:guide id="6" orient="horz" pos="540">
          <p15:clr>
            <a:srgbClr val="FBAE40"/>
          </p15:clr>
        </p15:guide>
        <p15:guide id="7" orient="horz" pos="694">
          <p15:clr>
            <a:srgbClr val="FBAE40"/>
          </p15:clr>
        </p15:guide>
        <p15:guide id="8" orient="horz" pos="848">
          <p15:clr>
            <a:srgbClr val="FBAE40"/>
          </p15:clr>
        </p15:guide>
        <p15:guide id="9" orient="horz" pos="1003">
          <p15:clr>
            <a:srgbClr val="FBAE40"/>
          </p15:clr>
        </p15:guide>
        <p15:guide id="10" orient="horz" pos="1157">
          <p15:clr>
            <a:srgbClr val="FBAE40"/>
          </p15:clr>
        </p15:guide>
        <p15:guide id="11" orient="horz" pos="1311">
          <p15:clr>
            <a:srgbClr val="FBAE40"/>
          </p15:clr>
        </p15:guide>
        <p15:guide id="12" orient="horz" pos="1466">
          <p15:clr>
            <a:srgbClr val="FBAE40"/>
          </p15:clr>
        </p15:guide>
        <p15:guide id="13" orient="horz" pos="1774">
          <p15:clr>
            <a:srgbClr val="FBAE40"/>
          </p15:clr>
        </p15:guide>
        <p15:guide id="14" orient="horz" pos="1929">
          <p15:clr>
            <a:srgbClr val="FBAE40"/>
          </p15:clr>
        </p15:guide>
        <p15:guide id="15" orient="horz" pos="2083">
          <p15:clr>
            <a:srgbClr val="FBAE40"/>
          </p15:clr>
        </p15:guide>
        <p15:guide id="16" orient="horz" pos="2237">
          <p15:clr>
            <a:srgbClr val="FBAE40"/>
          </p15:clr>
        </p15:guide>
        <p15:guide id="17" orient="horz" pos="2392">
          <p15:clr>
            <a:srgbClr val="FBAE40"/>
          </p15:clr>
        </p15:guide>
        <p15:guide id="18" orient="horz" pos="2546">
          <p15:clr>
            <a:srgbClr val="FBAE40"/>
          </p15:clr>
        </p15:guide>
        <p15:guide id="19" orient="horz" pos="2700">
          <p15:clr>
            <a:srgbClr val="FBAE40"/>
          </p15:clr>
        </p15:guide>
        <p15:guide id="20" orient="horz" pos="2854">
          <p15:clr>
            <a:srgbClr val="FBAE40"/>
          </p15:clr>
        </p15:guide>
        <p15:guide id="21" orient="horz" pos="3009">
          <p15:clr>
            <a:srgbClr val="FBAE40"/>
          </p15:clr>
        </p15:guide>
        <p15:guide id="22" orient="horz" pos="3163">
          <p15:clr>
            <a:srgbClr val="FBAE40"/>
          </p15:clr>
        </p15:guide>
        <p15:guide id="23" pos="358">
          <p15:clr>
            <a:srgbClr val="FBAE40"/>
          </p15:clr>
        </p15:guide>
        <p15:guide id="24" pos="552">
          <p15:clr>
            <a:srgbClr val="FBAE40"/>
          </p15:clr>
        </p15:guide>
        <p15:guide id="25" pos="747">
          <p15:clr>
            <a:srgbClr val="FBAE40"/>
          </p15:clr>
        </p15:guide>
        <p15:guide id="26" pos="941">
          <p15:clr>
            <a:srgbClr val="FBAE40"/>
          </p15:clr>
        </p15:guide>
        <p15:guide id="27" pos="1135">
          <p15:clr>
            <a:srgbClr val="FBAE40"/>
          </p15:clr>
        </p15:guide>
        <p15:guide id="28" pos="1328">
          <p15:clr>
            <a:srgbClr val="FBAE40"/>
          </p15:clr>
        </p15:guide>
        <p15:guide id="29" pos="1522">
          <p15:clr>
            <a:srgbClr val="FBAE40"/>
          </p15:clr>
        </p15:guide>
        <p15:guide id="30" pos="1716">
          <p15:clr>
            <a:srgbClr val="FBAE40"/>
          </p15:clr>
        </p15:guide>
        <p15:guide id="31" pos="1911">
          <p15:clr>
            <a:srgbClr val="FBAE40"/>
          </p15:clr>
        </p15:guide>
        <p15:guide id="32" pos="2104">
          <p15:clr>
            <a:srgbClr val="FBAE40"/>
          </p15:clr>
        </p15:guide>
        <p15:guide id="33" pos="2298">
          <p15:clr>
            <a:srgbClr val="FBAE40"/>
          </p15:clr>
        </p15:guide>
        <p15:guide id="34" pos="2492">
          <p15:clr>
            <a:srgbClr val="FBAE40"/>
          </p15:clr>
        </p15:guide>
        <p15:guide id="35" pos="2686">
          <p15:clr>
            <a:srgbClr val="FBAE40"/>
          </p15:clr>
        </p15:guide>
        <p15:guide id="36" pos="2880">
          <p15:clr>
            <a:srgbClr val="FBAE40"/>
          </p15:clr>
        </p15:guide>
        <p15:guide id="37" pos="3074">
          <p15:clr>
            <a:srgbClr val="FBAE40"/>
          </p15:clr>
        </p15:guide>
        <p15:guide id="38" pos="3268">
          <p15:clr>
            <a:srgbClr val="FBAE40"/>
          </p15:clr>
        </p15:guide>
        <p15:guide id="39" pos="3462">
          <p15:clr>
            <a:srgbClr val="FBAE40"/>
          </p15:clr>
        </p15:guide>
        <p15:guide id="40" pos="3656">
          <p15:clr>
            <a:srgbClr val="FBAE40"/>
          </p15:clr>
        </p15:guide>
        <p15:guide id="41" pos="3849">
          <p15:clr>
            <a:srgbClr val="FBAE40"/>
          </p15:clr>
        </p15:guide>
        <p15:guide id="42" pos="4044">
          <p15:clr>
            <a:srgbClr val="FBAE40"/>
          </p15:clr>
        </p15:guide>
        <p15:guide id="43" pos="4238">
          <p15:clr>
            <a:srgbClr val="FBAE40"/>
          </p15:clr>
        </p15:guide>
        <p15:guide id="44" pos="4432">
          <p15:clr>
            <a:srgbClr val="FBAE40"/>
          </p15:clr>
        </p15:guide>
        <p15:guide id="45" pos="4625">
          <p15:clr>
            <a:srgbClr val="FBAE40"/>
          </p15:clr>
        </p15:guide>
        <p15:guide id="46" pos="4819">
          <p15:clr>
            <a:srgbClr val="FBAE40"/>
          </p15:clr>
        </p15:guide>
        <p15:guide id="47" pos="5013">
          <p15:clr>
            <a:srgbClr val="FBAE40"/>
          </p15:clr>
        </p15:guide>
        <p15:guide id="48" pos="5208">
          <p15:clr>
            <a:srgbClr val="FBAE40"/>
          </p15:clr>
        </p15:guide>
        <p15:guide id="49" pos="5402">
          <p15:clr>
            <a:srgbClr val="FBAE40"/>
          </p15:clr>
        </p15:guide>
        <p15:guide id="50" pos="5595">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ytuł i zawartość">
    <p:spTree>
      <p:nvGrpSpPr>
        <p:cNvPr id="1" name=""/>
        <p:cNvGrpSpPr/>
        <p:nvPr/>
      </p:nvGrpSpPr>
      <p:grpSpPr>
        <a:xfrm>
          <a:off x="0" y="0"/>
          <a:ext cx="0" cy="0"/>
          <a:chOff x="0" y="0"/>
          <a:chExt cx="0" cy="0"/>
        </a:xfrm>
      </p:grpSpPr>
      <p:sp>
        <p:nvSpPr>
          <p:cNvPr id="9" name="Prostokąt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pl-PL" sz="1800" noProof="0"/>
          </a:p>
        </p:txBody>
      </p:sp>
      <p:cxnSp>
        <p:nvCxnSpPr>
          <p:cNvPr id="12" name="Łącznik prosty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ytuł 3"/>
          <p:cNvSpPr>
            <a:spLocks noGrp="1"/>
          </p:cNvSpPr>
          <p:nvPr>
            <p:ph type="title" hasCustomPrompt="1"/>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pl-PL" noProof="0"/>
              <a:t>Kliknij, aby edytować styl wzorca tytułu</a:t>
            </a:r>
          </a:p>
        </p:txBody>
      </p:sp>
      <p:sp>
        <p:nvSpPr>
          <p:cNvPr id="3" name="Zawartość — symbol zastępczy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pl-PL" noProof="0"/>
              <a:t>Edytuj style wzorca tekstu</a:t>
            </a:r>
          </a:p>
          <a:p>
            <a:pPr marL="0" lvl="1" indent="0" rtl="0">
              <a:lnSpc>
                <a:spcPct val="150000"/>
              </a:lnSpc>
              <a:spcBef>
                <a:spcPts val="1000"/>
              </a:spcBef>
              <a:spcAft>
                <a:spcPts val="1200"/>
              </a:spcAft>
              <a:buNone/>
            </a:pPr>
            <a:r>
              <a:rPr lang="pl-PL" noProof="0"/>
              <a:t>Drugi poziom</a:t>
            </a:r>
          </a:p>
          <a:p>
            <a:pPr marL="0" lvl="2" indent="0" rtl="0">
              <a:lnSpc>
                <a:spcPct val="150000"/>
              </a:lnSpc>
              <a:spcBef>
                <a:spcPts val="1000"/>
              </a:spcBef>
              <a:spcAft>
                <a:spcPts val="1200"/>
              </a:spcAft>
              <a:buNone/>
            </a:pPr>
            <a:r>
              <a:rPr lang="pl-PL" noProof="0"/>
              <a:t>Trzeci poziom</a:t>
            </a:r>
          </a:p>
          <a:p>
            <a:pPr marL="0" lvl="3" indent="0" rtl="0">
              <a:lnSpc>
                <a:spcPct val="150000"/>
              </a:lnSpc>
              <a:spcBef>
                <a:spcPts val="1000"/>
              </a:spcBef>
              <a:spcAft>
                <a:spcPts val="1200"/>
              </a:spcAft>
              <a:buNone/>
            </a:pPr>
            <a:r>
              <a:rPr lang="pl-PL" noProof="0"/>
              <a:t>Czwarty poziom</a:t>
            </a:r>
          </a:p>
          <a:p>
            <a:pPr marL="0" lvl="4" indent="0" rtl="0">
              <a:lnSpc>
                <a:spcPct val="150000"/>
              </a:lnSpc>
              <a:spcBef>
                <a:spcPts val="1000"/>
              </a:spcBef>
              <a:spcAft>
                <a:spcPts val="1200"/>
              </a:spcAft>
              <a:buNone/>
            </a:pPr>
            <a:r>
              <a:rPr lang="pl-PL" noProof="0"/>
              <a:t>Piąty poziom</a:t>
            </a:r>
          </a:p>
        </p:txBody>
      </p:sp>
      <p:sp>
        <p:nvSpPr>
          <p:cNvPr id="6" name="Data — symbol zastępczy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D8EB424E-7AF5-44A8-B3DF-238D72059AA0}" type="datetime1">
              <a:rPr lang="pl-PL" noProof="0" smtClean="0"/>
              <a:t>02.07.2024</a:t>
            </a:fld>
            <a:endParaRPr lang="pl-PL" noProof="0"/>
          </a:p>
        </p:txBody>
      </p:sp>
      <p:sp>
        <p:nvSpPr>
          <p:cNvPr id="7" name="Stopka — symbol zastępczy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pl-PL" noProof="0"/>
          </a:p>
        </p:txBody>
      </p:sp>
      <p:sp>
        <p:nvSpPr>
          <p:cNvPr id="8" name="Numer slajdu — symbol zastępczy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65985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139974515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192565045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6" name="Footer Placeholder 5"/>
          <p:cNvSpPr>
            <a:spLocks noGrp="1"/>
          </p:cNvSpPr>
          <p:nvPr>
            <p:ph type="ftr" sz="quarter" idx="11"/>
          </p:nvPr>
        </p:nvSpPr>
        <p:spPr/>
        <p:txBody>
          <a:bodyPr/>
          <a:lstStyle/>
          <a:p>
            <a:pPr rtl="0"/>
            <a:endParaRPr lang="pl-PL" noProof="0"/>
          </a:p>
        </p:txBody>
      </p:sp>
      <p:sp>
        <p:nvSpPr>
          <p:cNvPr id="7" name="Slide Number Placeholder 6"/>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417030297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8" name="Footer Placeholder 7"/>
          <p:cNvSpPr>
            <a:spLocks noGrp="1"/>
          </p:cNvSpPr>
          <p:nvPr>
            <p:ph type="ftr" sz="quarter" idx="11"/>
          </p:nvPr>
        </p:nvSpPr>
        <p:spPr/>
        <p:txBody>
          <a:bodyPr/>
          <a:lstStyle/>
          <a:p>
            <a:pPr rtl="0"/>
            <a:endParaRPr lang="pl-PL" noProof="0"/>
          </a:p>
        </p:txBody>
      </p:sp>
      <p:sp>
        <p:nvSpPr>
          <p:cNvPr id="9" name="Slide Number Placeholder 8"/>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109402017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4" name="Footer Placeholder 3"/>
          <p:cNvSpPr>
            <a:spLocks noGrp="1"/>
          </p:cNvSpPr>
          <p:nvPr>
            <p:ph type="ftr" sz="quarter" idx="11"/>
          </p:nvPr>
        </p:nvSpPr>
        <p:spPr/>
        <p:txBody>
          <a:bodyPr/>
          <a:lstStyle/>
          <a:p>
            <a:pPr rtl="0"/>
            <a:endParaRPr lang="pl-PL" noProof="0"/>
          </a:p>
        </p:txBody>
      </p:sp>
      <p:sp>
        <p:nvSpPr>
          <p:cNvPr id="5" name="Slide Number Placeholder 4"/>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296261803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3" name="Footer Placeholder 2"/>
          <p:cNvSpPr>
            <a:spLocks noGrp="1"/>
          </p:cNvSpPr>
          <p:nvPr>
            <p:ph type="ftr" sz="quarter" idx="11"/>
          </p:nvPr>
        </p:nvSpPr>
        <p:spPr/>
        <p:txBody>
          <a:bodyPr/>
          <a:lstStyle/>
          <a:p>
            <a:pPr rtl="0"/>
            <a:endParaRPr lang="pl-PL" noProof="0"/>
          </a:p>
        </p:txBody>
      </p:sp>
      <p:sp>
        <p:nvSpPr>
          <p:cNvPr id="4" name="Slide Number Placeholder 3"/>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42107217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6" name="Footer Placeholder 5"/>
          <p:cNvSpPr>
            <a:spLocks noGrp="1"/>
          </p:cNvSpPr>
          <p:nvPr>
            <p:ph type="ftr" sz="quarter" idx="11"/>
          </p:nvPr>
        </p:nvSpPr>
        <p:spPr/>
        <p:txBody>
          <a:bodyPr/>
          <a:lstStyle/>
          <a:p>
            <a:pPr rtl="0"/>
            <a:endParaRPr lang="pl-PL" noProof="0"/>
          </a:p>
        </p:txBody>
      </p:sp>
      <p:sp>
        <p:nvSpPr>
          <p:cNvPr id="7" name="Slide Number Placeholder 6"/>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36387532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6" name="Footer Placeholder 5"/>
          <p:cNvSpPr>
            <a:spLocks noGrp="1"/>
          </p:cNvSpPr>
          <p:nvPr>
            <p:ph type="ftr" sz="quarter" idx="11"/>
          </p:nvPr>
        </p:nvSpPr>
        <p:spPr/>
        <p:txBody>
          <a:bodyPr/>
          <a:lstStyle/>
          <a:p>
            <a:pPr rtl="0"/>
            <a:endParaRPr lang="pl-PL" noProof="0"/>
          </a:p>
        </p:txBody>
      </p:sp>
      <p:sp>
        <p:nvSpPr>
          <p:cNvPr id="7" name="Slide Number Placeholder 6"/>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28955317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pl-PL"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9860EDB8-5305-433F-BE41-D7A86D811DB3}" type="slidenum">
              <a:rPr lang="pl-PL" noProof="0" smtClean="0"/>
              <a:pPr/>
              <a:t>‹#›</a:t>
            </a:fld>
            <a:endParaRPr lang="pl-PL" noProof="0"/>
          </a:p>
        </p:txBody>
      </p:sp>
      <p:sp>
        <p:nvSpPr>
          <p:cNvPr id="7" name="Prostokąt 6">
            <a:extLst>
              <a:ext uri="{FF2B5EF4-FFF2-40B4-BE49-F238E27FC236}">
                <a16:creationId xmlns:a16="http://schemas.microsoft.com/office/drawing/2014/main" id="{DCE482EE-96EB-4CA8-8301-E7D8B9059D92}"/>
              </a:ext>
            </a:extLst>
          </p:cNvPr>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pl-PL" sz="1800" noProof="0"/>
          </a:p>
        </p:txBody>
      </p:sp>
      <p:cxnSp>
        <p:nvCxnSpPr>
          <p:cNvPr id="8" name="Łącznik prosty 7">
            <a:extLst>
              <a:ext uri="{FF2B5EF4-FFF2-40B4-BE49-F238E27FC236}">
                <a16:creationId xmlns:a16="http://schemas.microsoft.com/office/drawing/2014/main" id="{E5E72190-5BB6-4EF3-A6EF-E0DF25CA3ADF}"/>
              </a:ext>
            </a:extLst>
          </p:cNvPr>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83310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uslugirozwojowe.parp.gov.pl/wyszukiwarka/porownywarka"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uslugirozwojowe.parp.gov.pl/"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3F33F18E-394A-4875-831B-31657E1ED194}"/>
              </a:ext>
            </a:extLst>
          </p:cNvPr>
          <p:cNvSpPr>
            <a:spLocks noGrp="1"/>
          </p:cNvSpPr>
          <p:nvPr>
            <p:ph type="ctrTitle"/>
          </p:nvPr>
        </p:nvSpPr>
        <p:spPr>
          <a:xfrm>
            <a:off x="1729048" y="2901142"/>
            <a:ext cx="8684513" cy="1421476"/>
          </a:xfrm>
        </p:spPr>
        <p:txBody>
          <a:bodyPr>
            <a:noAutofit/>
          </a:bodyPr>
          <a:lstStyle/>
          <a:p>
            <a:pPr algn="ctr">
              <a:lnSpc>
                <a:spcPct val="150000"/>
              </a:lnSpc>
            </a:pPr>
            <a:r>
              <a:rPr lang="pl-PL" sz="3200" dirty="0">
                <a:latin typeface="Arial" panose="020B0604020202020204" pitchFamily="34" charset="0"/>
                <a:cs typeface="Arial" panose="020B0604020202020204" pitchFamily="34" charset="0"/>
              </a:rPr>
              <a:t>Spotkanie informacyjno-promocyjne w ramach</a:t>
            </a:r>
            <a:br>
              <a:rPr lang="pl-PL" sz="3200" dirty="0">
                <a:latin typeface="Arial" panose="020B0604020202020204" pitchFamily="34" charset="0"/>
                <a:cs typeface="Arial" panose="020B0604020202020204" pitchFamily="34" charset="0"/>
              </a:rPr>
            </a:br>
            <a:r>
              <a:rPr lang="pl-PL" sz="3200" dirty="0">
                <a:latin typeface="Arial" panose="020B0604020202020204" pitchFamily="34" charset="0"/>
                <a:cs typeface="Arial" panose="020B0604020202020204" pitchFamily="34" charset="0"/>
              </a:rPr>
              <a:t>Funduszy Europejskich dla Mazowsza </a:t>
            </a:r>
            <a:br>
              <a:rPr lang="pl-PL" sz="3200" dirty="0">
                <a:latin typeface="Arial" panose="020B0604020202020204" pitchFamily="34" charset="0"/>
                <a:cs typeface="Arial" panose="020B0604020202020204" pitchFamily="34" charset="0"/>
              </a:rPr>
            </a:br>
            <a:r>
              <a:rPr lang="pl-PL" sz="3200" dirty="0">
                <a:latin typeface="Arial" panose="020B0604020202020204" pitchFamily="34" charset="0"/>
                <a:cs typeface="Arial" panose="020B0604020202020204" pitchFamily="34" charset="0"/>
              </a:rPr>
              <a:t>2021–2027</a:t>
            </a:r>
            <a:r>
              <a:rPr lang="pl-PL" sz="2000" dirty="0">
                <a:latin typeface="Arial" panose="020B0604020202020204" pitchFamily="34" charset="0"/>
                <a:cs typeface="Arial" panose="020B0604020202020204" pitchFamily="34" charset="0"/>
              </a:rPr>
              <a:t/>
            </a:r>
            <a:br>
              <a:rPr lang="pl-PL" sz="2000" dirty="0">
                <a:latin typeface="Arial" panose="020B0604020202020204" pitchFamily="34" charset="0"/>
                <a:cs typeface="Arial" panose="020B0604020202020204" pitchFamily="34" charset="0"/>
              </a:rPr>
            </a:br>
            <a:endParaRPr lang="pl-PL" sz="2000" dirty="0">
              <a:latin typeface="Arial" panose="020B0604020202020204" pitchFamily="34" charset="0"/>
              <a:cs typeface="Arial" panose="020B0604020202020204" pitchFamily="34" charset="0"/>
            </a:endParaRPr>
          </a:p>
        </p:txBody>
      </p:sp>
      <p:pic>
        <p:nvPicPr>
          <p:cNvPr id="4" name="Obraz 3" title="logo Wojewódzkiego Urzędu Pracy w Warszawi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1958" y="452669"/>
            <a:ext cx="2837001" cy="978000"/>
          </a:xfrm>
          <a:prstGeom prst="rect">
            <a:avLst/>
          </a:prstGeom>
        </p:spPr>
      </p:pic>
      <p:sp>
        <p:nvSpPr>
          <p:cNvPr id="5" name="Prostokąt 4"/>
          <p:cNvSpPr/>
          <p:nvPr/>
        </p:nvSpPr>
        <p:spPr>
          <a:xfrm>
            <a:off x="9920377" y="366713"/>
            <a:ext cx="1345721" cy="490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0616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4180"/>
            <a:ext cx="10515600" cy="1325563"/>
          </a:xfrm>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Pojęcie usługi rozwojowej</a:t>
            </a:r>
          </a:p>
        </p:txBody>
      </p:sp>
      <p:sp>
        <p:nvSpPr>
          <p:cNvPr id="3" name="Symbol zastępczy zawartości 2"/>
          <p:cNvSpPr>
            <a:spLocks noGrp="1"/>
          </p:cNvSpPr>
          <p:nvPr>
            <p:ph idx="1"/>
          </p:nvPr>
        </p:nvSpPr>
        <p:spPr/>
        <p:txBody>
          <a:bodyPr/>
          <a:lstStyle/>
          <a:p>
            <a:pPr marL="0" indent="0">
              <a:lnSpc>
                <a:spcPct val="150000"/>
              </a:lnSpc>
              <a:buNone/>
            </a:pPr>
            <a:r>
              <a:rPr lang="pl-PL" u="sng" dirty="0">
                <a:solidFill>
                  <a:srgbClr val="0052B0"/>
                </a:solidFill>
                <a:latin typeface="Arial" panose="020B0604020202020204" pitchFamily="34" charset="0"/>
                <a:cs typeface="Arial" panose="020B0604020202020204" pitchFamily="34" charset="0"/>
              </a:rPr>
              <a:t>Usługa rozwojowa</a:t>
            </a:r>
            <a:r>
              <a:rPr lang="pl-PL" dirty="0">
                <a:solidFill>
                  <a:srgbClr val="0052B0"/>
                </a:solidFill>
                <a:latin typeface="Arial" panose="020B0604020202020204" pitchFamily="34" charset="0"/>
                <a:cs typeface="Arial" panose="020B0604020202020204" pitchFamily="34" charset="0"/>
              </a:rPr>
              <a:t> </a:t>
            </a:r>
            <a:r>
              <a:rPr lang="pl-PL" dirty="0">
                <a:latin typeface="Arial" panose="020B0604020202020204" pitchFamily="34" charset="0"/>
                <a:cs typeface="Arial" panose="020B0604020202020204" pitchFamily="34" charset="0"/>
              </a:rPr>
              <a:t>to usługa mająca na celu nabycie, potwierdzenie lub wzrost wiedzy, umiejętności lub kompetencji społecznych u osoby lub podmiotu w niej uczestniczących, w tym przygotowująca do uzyskania kwalifikacji, lub pozwalająca na ich rozwój.</a:t>
            </a:r>
          </a:p>
        </p:txBody>
      </p:sp>
    </p:spTree>
    <p:extLst>
      <p:ext uri="{BB962C8B-B14F-4D97-AF65-F5344CB8AC3E}">
        <p14:creationId xmlns:p14="http://schemas.microsoft.com/office/powerpoint/2010/main" val="3097242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838199" y="90805"/>
            <a:ext cx="10515600" cy="1325563"/>
          </a:xfrm>
        </p:spPr>
        <p:txBody>
          <a:bodyPr rtlCol="0">
            <a:normAutofit/>
          </a:bodyPr>
          <a:lstStyle/>
          <a:p>
            <a:pPr algn="ctr" rtl="0"/>
            <a:r>
              <a:rPr lang="pl-PL" sz="2800" b="1" dirty="0">
                <a:solidFill>
                  <a:srgbClr val="0052B0"/>
                </a:solidFill>
                <a:latin typeface="Arial" panose="020B0604020202020204" pitchFamily="34" charset="0"/>
                <a:cs typeface="Arial" panose="020B0604020202020204" pitchFamily="34" charset="0"/>
              </a:rPr>
              <a:t>Zakres wsparcia </a:t>
            </a:r>
          </a:p>
        </p:txBody>
      </p:sp>
      <p:sp>
        <p:nvSpPr>
          <p:cNvPr id="17" name="Symbol zastępczy zawartości 16">
            <a:extLst>
              <a:ext uri="{FF2B5EF4-FFF2-40B4-BE49-F238E27FC236}">
                <a16:creationId xmlns:a16="http://schemas.microsoft.com/office/drawing/2014/main" id="{0CE726C5-9666-4C6A-9C84-214881734DA0}"/>
              </a:ext>
            </a:extLst>
          </p:cNvPr>
          <p:cNvSpPr>
            <a:spLocks noGrp="1"/>
          </p:cNvSpPr>
          <p:nvPr>
            <p:ph idx="1"/>
          </p:nvPr>
        </p:nvSpPr>
        <p:spPr>
          <a:xfrm>
            <a:off x="717615" y="1201057"/>
            <a:ext cx="10756769" cy="4971276"/>
          </a:xfrm>
        </p:spPr>
        <p:txBody>
          <a:bodyPr>
            <a:normAutofit lnSpcReduction="10000"/>
          </a:bodyPr>
          <a:lstStyle/>
          <a:p>
            <a:pPr marL="0" indent="0" algn="ctr">
              <a:lnSpc>
                <a:spcPts val="2600"/>
              </a:lnSpc>
              <a:buNone/>
            </a:pPr>
            <a:endParaRPr lang="pl-PL" sz="2400" dirty="0"/>
          </a:p>
          <a:p>
            <a:pPr marL="0" indent="0" algn="ctr">
              <a:lnSpc>
                <a:spcPct val="150000"/>
              </a:lnSpc>
              <a:buNone/>
            </a:pPr>
            <a:r>
              <a:rPr lang="pl-PL" sz="2400" dirty="0">
                <a:latin typeface="Arial" panose="020B0604020202020204" pitchFamily="34" charset="0"/>
                <a:cs typeface="Arial" panose="020B0604020202020204" pitchFamily="34" charset="0"/>
              </a:rPr>
              <a:t>Wsparcie w zakresie usług rozwojowych realizowane w będzie ramach Podmiotowego Systemu Finansowania za pośrednictwem Bazy Usług Rozwojowych. </a:t>
            </a:r>
          </a:p>
          <a:p>
            <a:pPr marL="0" indent="0" algn="ctr">
              <a:lnSpc>
                <a:spcPct val="150000"/>
              </a:lnSpc>
              <a:buNone/>
            </a:pPr>
            <a:r>
              <a:rPr lang="pl-PL" sz="2400" dirty="0">
                <a:latin typeface="Arial" panose="020B0604020202020204" pitchFamily="34" charset="0"/>
                <a:cs typeface="Arial" panose="020B0604020202020204" pitchFamily="34" charset="0"/>
              </a:rPr>
              <a:t>Zakres będzie obejmował przedsięwzięcia wspierające rozwój kompetencji i kwalifikacji pracodawców, pracowników i sektora MMŚP oraz jednostek administracji samorządowej szczebla podstawowego, w tym dotyczące niedyskryminacji oraz równouprawnienia płci na rynku pracy.</a:t>
            </a:r>
            <a:r>
              <a:rPr lang="pl-PL" sz="2400" b="1" dirty="0">
                <a:solidFill>
                  <a:srgbClr val="0070C0"/>
                </a:solidFill>
                <a:latin typeface="Arial" panose="020B0604020202020204" pitchFamily="34" charset="0"/>
                <a:cs typeface="Arial" panose="020B0604020202020204" pitchFamily="34" charset="0"/>
              </a:rPr>
              <a:t/>
            </a:r>
            <a:br>
              <a:rPr lang="pl-PL" sz="2400" b="1" dirty="0">
                <a:solidFill>
                  <a:srgbClr val="0070C0"/>
                </a:solidFill>
                <a:latin typeface="Arial" panose="020B0604020202020204" pitchFamily="34" charset="0"/>
                <a:cs typeface="Arial" panose="020B0604020202020204" pitchFamily="34" charset="0"/>
              </a:rPr>
            </a:br>
            <a:endParaRPr lang="pl-PL" sz="2400" dirty="0">
              <a:solidFill>
                <a:srgbClr val="0070C0"/>
              </a:solidFill>
              <a:latin typeface="Arial" panose="020B0604020202020204" pitchFamily="34" charset="0"/>
              <a:cs typeface="Arial" panose="020B0604020202020204" pitchFamily="34" charset="0"/>
            </a:endParaRPr>
          </a:p>
          <a:p>
            <a:endParaRPr lang="pl-PL" dirty="0"/>
          </a:p>
        </p:txBody>
      </p:sp>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Kwalifikowalne będą:</a:t>
            </a:r>
            <a:r>
              <a:rPr lang="pl-PL" sz="2800" b="1" dirty="0">
                <a:latin typeface="Arial" panose="020B0604020202020204" pitchFamily="34" charset="0"/>
                <a:cs typeface="Arial" panose="020B0604020202020204" pitchFamily="34" charset="0"/>
              </a:rPr>
              <a:t/>
            </a:r>
            <a:br>
              <a:rPr lang="pl-PL" sz="2800" b="1" dirty="0">
                <a:latin typeface="Arial" panose="020B0604020202020204" pitchFamily="34" charset="0"/>
                <a:cs typeface="Arial" panose="020B0604020202020204" pitchFamily="34" charset="0"/>
              </a:rPr>
            </a:b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p:txBody>
          <a:bodyPr/>
          <a:lstStyle/>
          <a:p>
            <a:pPr>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szkolenia kwalifikacyjne i kompetencyjne oraz egzaminy kwalifikacyjne dla pracowników sektora MMŚP i jednostek samorządu terytorialnego szczebla gminnego. </a:t>
            </a:r>
          </a:p>
          <a:p>
            <a:pPr>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doradztwo dla pracodawców sektora MMŚP i jednostek samorządu terytorialnego szczebla gminnego, w tym doradztwo w zakresie zarządzania zasobami ludzkimi, w szczególności w zakresie zarządzania wiekiem.</a:t>
            </a:r>
          </a:p>
          <a:p>
            <a:endParaRPr lang="pl-PL" dirty="0"/>
          </a:p>
        </p:txBody>
      </p:sp>
    </p:spTree>
    <p:extLst>
      <p:ext uri="{BB962C8B-B14F-4D97-AF65-F5344CB8AC3E}">
        <p14:creationId xmlns:p14="http://schemas.microsoft.com/office/powerpoint/2010/main" val="913252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86309" y="1167752"/>
            <a:ext cx="10881360" cy="5016758"/>
          </a:xfrm>
          <a:prstGeom prst="rect">
            <a:avLst/>
          </a:prstGeom>
        </p:spPr>
        <p:txBody>
          <a:bodyPr wrap="square">
            <a:spAutoFit/>
          </a:bodyPr>
          <a:lstStyle/>
          <a:p>
            <a:endParaRPr lang="pl-PL" sz="2000" dirty="0">
              <a:solidFill>
                <a:srgbClr val="0052B0"/>
              </a:solidFill>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jest świadczona przez podmiot na rzecz swoich pracowników;</a:t>
            </a:r>
          </a:p>
          <a:p>
            <a:pPr marL="285750" indent="-28575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jest świadczona przez podmiot, z którym pracodawca lub osoba dorosła korzystająca ze wsparcia z własnej inicjatywy są powiązani kapitałowo lub osobowo, przy czym przez powiązania kapitałowe lub osobowe rozumie się w szczególności:</a:t>
            </a:r>
          </a:p>
          <a:p>
            <a:pPr marL="457200" indent="-457200">
              <a:lnSpc>
                <a:spcPct val="150000"/>
              </a:lnSpc>
              <a:buFont typeface="+mj-lt"/>
              <a:buAutoNum type="arabicPeriod"/>
            </a:pPr>
            <a:r>
              <a:rPr lang="pl-PL" sz="2000" dirty="0">
                <a:latin typeface="Arial" panose="020B0604020202020204" pitchFamily="34" charset="0"/>
                <a:cs typeface="Arial" panose="020B0604020202020204" pitchFamily="34" charset="0"/>
              </a:rPr>
              <a:t>udział w spółce jako wspólnik spółki cywilnej lub spółki osobowej;</a:t>
            </a:r>
          </a:p>
          <a:p>
            <a:pPr marL="457200" indent="-457200">
              <a:lnSpc>
                <a:spcPct val="150000"/>
              </a:lnSpc>
              <a:buFont typeface="+mj-lt"/>
              <a:buAutoNum type="arabicPeriod"/>
            </a:pPr>
            <a:r>
              <a:rPr lang="pl-PL" sz="2000" dirty="0">
                <a:latin typeface="Arial" panose="020B0604020202020204" pitchFamily="34" charset="0"/>
                <a:cs typeface="Arial" panose="020B0604020202020204" pitchFamily="34" charset="0"/>
              </a:rPr>
              <a:t>posiadanie co najmniej 10% udziałów lub akcji spółki, o ile niższy próg nie wynika z           przepisów prawa lub nie został określony przez IZ FEM;</a:t>
            </a:r>
          </a:p>
          <a:p>
            <a:pPr marL="457200" indent="-457200">
              <a:lnSpc>
                <a:spcPct val="150000"/>
              </a:lnSpc>
              <a:buFont typeface="+mj-lt"/>
              <a:buAutoNum type="arabicPeriod"/>
            </a:pPr>
            <a:r>
              <a:rPr lang="pl-PL" sz="2000" dirty="0">
                <a:latin typeface="Arial" panose="020B0604020202020204" pitchFamily="34" charset="0"/>
                <a:cs typeface="Arial" panose="020B0604020202020204" pitchFamily="34" charset="0"/>
              </a:rPr>
              <a:t>pełnienie funkcji członka organu nadzorczego lub zarządzającego, prokurenta lub pełnomocnika;</a:t>
            </a:r>
          </a:p>
          <a:p>
            <a:pPr marL="457200" indent="-457200">
              <a:lnSpc>
                <a:spcPct val="150000"/>
              </a:lnSpc>
              <a:buFont typeface="+mj-lt"/>
              <a:buAutoNum type="arabicPeriod"/>
            </a:pPr>
            <a:endParaRPr lang="pl-PL" sz="2000" dirty="0">
              <a:latin typeface="Arial" panose="020B0604020202020204" pitchFamily="34" charset="0"/>
              <a:cs typeface="Arial" panose="020B0604020202020204" pitchFamily="34" charset="0"/>
            </a:endParaRPr>
          </a:p>
        </p:txBody>
      </p:sp>
      <p:sp>
        <p:nvSpPr>
          <p:cNvPr id="4" name="Prostokąt 3"/>
          <p:cNvSpPr/>
          <p:nvPr/>
        </p:nvSpPr>
        <p:spPr>
          <a:xfrm>
            <a:off x="350807" y="336755"/>
            <a:ext cx="11490385"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W ramach projektu PSF nie jest możliwe kwalifikowanie kosztów usługi rozwojowej, która:</a:t>
            </a:r>
          </a:p>
        </p:txBody>
      </p:sp>
    </p:spTree>
    <p:extLst>
      <p:ext uri="{BB962C8B-B14F-4D97-AF65-F5344CB8AC3E}">
        <p14:creationId xmlns:p14="http://schemas.microsoft.com/office/powerpoint/2010/main" val="1302308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81837" y="1336540"/>
            <a:ext cx="11595797" cy="5113644"/>
          </a:xfrm>
          <a:prstGeom prst="rect">
            <a:avLst/>
          </a:prstGeom>
        </p:spPr>
        <p:txBody>
          <a:bodyPr wrap="square">
            <a:spAutoFit/>
          </a:bodyPr>
          <a:lstStyle/>
          <a:p>
            <a:pPr marL="449263" indent="-449263">
              <a:lnSpc>
                <a:spcPct val="150000"/>
              </a:lnSpc>
            </a:pPr>
            <a:r>
              <a:rPr lang="pl-PL" sz="2000" dirty="0">
                <a:latin typeface="Arial" panose="020B0604020202020204" pitchFamily="34" charset="0"/>
                <a:cs typeface="Arial" panose="020B0604020202020204" pitchFamily="34" charset="0"/>
              </a:rPr>
              <a:t>4.   pozostawanie w stosunku prawnym lub faktycznym, który może budzić uzasadnione wątpliwości co do bezstronności w wyborze dostawcy usług, w szczególności pozostawanie w związku małżeńskim, w stosunku pokrewieństwa lub powinowactwa w linii prostej, pokrewieństwa lub powinowactwa drugiego stopnia w linii bocznej lub w stosunku przysposobienia, opieki lub kurateli; </a:t>
            </a:r>
          </a:p>
          <a:p>
            <a:pPr marL="457200" indent="-457200">
              <a:lnSpc>
                <a:spcPct val="150000"/>
              </a:lnSpc>
              <a:buAutoNum type="arabicPeriod" startAt="5"/>
            </a:pPr>
            <a:r>
              <a:rPr lang="pl-PL" sz="2000" dirty="0">
                <a:latin typeface="Arial" panose="020B0604020202020204" pitchFamily="34" charset="0"/>
                <a:cs typeface="Arial" panose="020B0604020202020204" pitchFamily="34" charset="0"/>
              </a:rPr>
              <a:t>jest świadczona przez podmiot pełniący funkcję operatora lub partnera w danym projekcie PSF albo przez podmiot powiązany z operatorem lub partnerem kapitałowo lub osobowo;</a:t>
            </a:r>
          </a:p>
          <a:p>
            <a:pPr marL="457200" indent="-457200">
              <a:lnSpc>
                <a:spcPct val="150000"/>
              </a:lnSpc>
              <a:buAutoNum type="arabicPeriod" startAt="5"/>
            </a:pPr>
            <a:r>
              <a:rPr lang="pl-PL" sz="2000" dirty="0">
                <a:latin typeface="Arial" panose="020B0604020202020204" pitchFamily="34" charset="0"/>
                <a:cs typeface="Arial" panose="020B0604020202020204" pitchFamily="34" charset="0"/>
              </a:rPr>
              <a:t>obejmuje wzajemne świadczenie usług w danym PSF o zbliżonej tematyce przez dostawców usług, którzy delegują na usługi siebie oraz swoich pracowników i korzystają z dofinansowania, a następnie świadczą usługi w zakresie tej samej tematyki dla przedsiębiorcy, który wcześniej występował w roli dostawcy tych usług;</a:t>
            </a:r>
          </a:p>
        </p:txBody>
      </p:sp>
      <p:sp>
        <p:nvSpPr>
          <p:cNvPr id="3" name="Prostokąt 2"/>
          <p:cNvSpPr/>
          <p:nvPr/>
        </p:nvSpPr>
        <p:spPr>
          <a:xfrm>
            <a:off x="66136" y="354008"/>
            <a:ext cx="12059728"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W ramach projektu PSF nie jest możliwe kwalifikowanie kosztów usługi rozwojowej, która:</a:t>
            </a:r>
          </a:p>
        </p:txBody>
      </p:sp>
    </p:spTree>
    <p:extLst>
      <p:ext uri="{BB962C8B-B14F-4D97-AF65-F5344CB8AC3E}">
        <p14:creationId xmlns:p14="http://schemas.microsoft.com/office/powerpoint/2010/main" val="3137273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22997" y="1305342"/>
            <a:ext cx="10611059" cy="5170646"/>
          </a:xfrm>
          <a:prstGeom prst="rect">
            <a:avLst/>
          </a:prstGeom>
        </p:spPr>
        <p:txBody>
          <a:bodyPr wrap="square">
            <a:spAutoFit/>
          </a:bodyPr>
          <a:lstStyle/>
          <a:p>
            <a:pPr marL="361950" indent="-361950">
              <a:lnSpc>
                <a:spcPct val="150000"/>
              </a:lnSpc>
            </a:pPr>
            <a:r>
              <a:rPr lang="pl-PL" sz="2000" dirty="0">
                <a:latin typeface="Arial" panose="020B0604020202020204" pitchFamily="34" charset="0"/>
                <a:cs typeface="Arial" panose="020B0604020202020204" pitchFamily="34" charset="0"/>
              </a:rPr>
              <a:t>7.  jest świadczona przez podmiot pełniący funkcję operatora lub partnera operatora PSF w którymkolwiek RP lub FERS;</a:t>
            </a:r>
          </a:p>
          <a:p>
            <a:pPr marL="361950" indent="-361950">
              <a:lnSpc>
                <a:spcPct val="150000"/>
              </a:lnSpc>
            </a:pPr>
            <a:r>
              <a:rPr lang="pl-PL" sz="2000" dirty="0">
                <a:latin typeface="Arial" panose="020B0604020202020204" pitchFamily="34" charset="0"/>
                <a:cs typeface="Arial" panose="020B0604020202020204" pitchFamily="34" charset="0"/>
              </a:rPr>
              <a:t>8.  jest świadczona przez podmiot będący jednocześnie podmiotem korzystającym z usług rozwojowych o zbliżonej tematyce w ramach danego projektu PSF;</a:t>
            </a:r>
          </a:p>
          <a:p>
            <a:pPr marL="361950" indent="-361950">
              <a:lnSpc>
                <a:spcPct val="150000"/>
              </a:lnSpc>
            </a:pPr>
            <a:r>
              <a:rPr lang="pl-PL" sz="2000" dirty="0">
                <a:latin typeface="Arial" panose="020B0604020202020204" pitchFamily="34" charset="0"/>
                <a:cs typeface="Arial" panose="020B0604020202020204" pitchFamily="34" charset="0"/>
              </a:rPr>
              <a:t>9.  obejmuje koszty niezwiązane bezpośrednio z usługą rozwojową, w szczególności koszty środków trwałych przekazywanych przedsiębiorcom lub ich pracownikom, koszty dojazdu i zakwaterowania, z wyłączeniem kosztów związanych z pokryciem specyficznych potrzeb osób z niepełnosprawnościami, które mogą zostać sfinansowane w ramach projektu PSF w ramach mechanizmu racjonalnych usprawnień, o którym mowa w Wytycznych dotyczących realizacji zasad równościowych w ramach funduszy unijnych na lata 2021–2027.</a:t>
            </a:r>
          </a:p>
        </p:txBody>
      </p:sp>
      <p:sp>
        <p:nvSpPr>
          <p:cNvPr id="3" name="Prostokąt 2"/>
          <p:cNvSpPr/>
          <p:nvPr/>
        </p:nvSpPr>
        <p:spPr>
          <a:xfrm>
            <a:off x="257829" y="354009"/>
            <a:ext cx="11676342"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W ramach projektu PSF nie jest możliwe kwalifikowanie kosztów usługi rozwojowej, która:</a:t>
            </a:r>
          </a:p>
        </p:txBody>
      </p:sp>
    </p:spTree>
    <p:extLst>
      <p:ext uri="{BB962C8B-B14F-4D97-AF65-F5344CB8AC3E}">
        <p14:creationId xmlns:p14="http://schemas.microsoft.com/office/powerpoint/2010/main" val="3576843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185587" y="509446"/>
            <a:ext cx="6319359"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Ze wsparcia będą mogli skorzystać</a:t>
            </a:r>
          </a:p>
        </p:txBody>
      </p:sp>
      <p:sp>
        <p:nvSpPr>
          <p:cNvPr id="3" name="Prostokąt 2"/>
          <p:cNvSpPr/>
          <p:nvPr/>
        </p:nvSpPr>
        <p:spPr>
          <a:xfrm>
            <a:off x="734290" y="1225689"/>
            <a:ext cx="10723418" cy="5170646"/>
          </a:xfrm>
          <a:prstGeom prst="rect">
            <a:avLst/>
          </a:prstGeom>
        </p:spPr>
        <p:txBody>
          <a:bodyPr wrap="square">
            <a:spAutoFit/>
          </a:bodyPr>
          <a:lstStyle/>
          <a:p>
            <a:pPr marL="285750" indent="-28575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pracodawcy, przedsiębiorcy MMŚP, którzy prowadzą działalność gospodarczą/funkcjonują na terenie województwa mazowieckiego w obszarze RMR objętego wsparciem nie krócej niż 6 miesięcy przed dniem złożenia wniosku o dofinansowanie,</a:t>
            </a:r>
          </a:p>
          <a:p>
            <a:pPr algn="ctr">
              <a:lnSpc>
                <a:spcPct val="150000"/>
              </a:lnSpc>
            </a:pPr>
            <a:r>
              <a:rPr lang="pl-PL" sz="2000" dirty="0">
                <a:solidFill>
                  <a:srgbClr val="0052B0"/>
                </a:solidFill>
                <a:latin typeface="Arial" panose="020B0604020202020204" pitchFamily="34" charset="0"/>
                <a:cs typeface="Arial" panose="020B0604020202020204" pitchFamily="34" charset="0"/>
              </a:rPr>
              <a:t>Uwaga!: Sam adres do doręczeń nie może być uznany za miejsce siedziby lub jednostki organizacyjnej.</a:t>
            </a:r>
            <a:endParaRPr lang="pl-PL" sz="20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pracodawcy, przedsiębiorcy MMŚP posiadający stałe lub dodatkowe miejsce wykonywania działalności gospodarczej w obszarze RMR na terenie województwa mazowieckiego oraz jednostki samorządu terytorialnego szczebla gminnego, które funkcjonują na terenie województwa mazowieckiego w obszarze RMR.</a:t>
            </a:r>
          </a:p>
          <a:p>
            <a:pPr marL="285750" indent="-285750">
              <a:lnSpc>
                <a:spcPct val="150000"/>
              </a:lnSpc>
              <a:buFont typeface="Wingdings" panose="05000000000000000000" pitchFamily="2" charset="2"/>
              <a:buChar char="Ø"/>
            </a:pPr>
            <a:endParaRPr lang="pl-PL" sz="2000" dirty="0">
              <a:solidFill>
                <a:srgbClr val="0052B0"/>
              </a:solidFill>
              <a:latin typeface="Arial" panose="020B0604020202020204" pitchFamily="34" charset="0"/>
              <a:cs typeface="Arial" panose="020B0604020202020204" pitchFamily="34" charset="0"/>
            </a:endParaRPr>
          </a:p>
          <a:p>
            <a:pPr algn="ctr">
              <a:lnSpc>
                <a:spcPct val="150000"/>
              </a:lnSpc>
            </a:pPr>
            <a:r>
              <a:rPr lang="pl-PL" sz="1600" u="sng" dirty="0">
                <a:solidFill>
                  <a:srgbClr val="0052B0"/>
                </a:solidFill>
                <a:latin typeface="Arial" panose="020B0604020202020204" pitchFamily="34" charset="0"/>
                <a:cs typeface="Arial" panose="020B0604020202020204" pitchFamily="34" charset="0"/>
              </a:rPr>
              <a:t>Na podstawie danych wprowadzonych do KRS i CEIDG</a:t>
            </a:r>
          </a:p>
        </p:txBody>
      </p:sp>
    </p:spTree>
    <p:extLst>
      <p:ext uri="{BB962C8B-B14F-4D97-AF65-F5344CB8AC3E}">
        <p14:creationId xmlns:p14="http://schemas.microsoft.com/office/powerpoint/2010/main" val="2541678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0CD5B8-2B66-40A6-BBC8-57D17724B026}"/>
              </a:ext>
            </a:extLst>
          </p:cNvPr>
          <p:cNvSpPr>
            <a:spLocks noGrp="1"/>
          </p:cNvSpPr>
          <p:nvPr>
            <p:ph type="title"/>
          </p:nvPr>
        </p:nvSpPr>
        <p:spPr>
          <a:xfrm>
            <a:off x="838200" y="126247"/>
            <a:ext cx="10515600" cy="1325563"/>
          </a:xfrm>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Preferencje projektowe (Kryteria regionalne)</a:t>
            </a:r>
          </a:p>
        </p:txBody>
      </p:sp>
      <p:sp>
        <p:nvSpPr>
          <p:cNvPr id="3" name="Symbol zastępczy zawartości 2">
            <a:extLst>
              <a:ext uri="{FF2B5EF4-FFF2-40B4-BE49-F238E27FC236}">
                <a16:creationId xmlns:a16="http://schemas.microsoft.com/office/drawing/2014/main" id="{C821E82A-48F2-4B6C-861B-3F21B919C51D}"/>
              </a:ext>
            </a:extLst>
          </p:cNvPr>
          <p:cNvSpPr>
            <a:spLocks noGrp="1"/>
          </p:cNvSpPr>
          <p:nvPr>
            <p:ph idx="1"/>
          </p:nvPr>
        </p:nvSpPr>
        <p:spPr>
          <a:xfrm>
            <a:off x="628650" y="1332513"/>
            <a:ext cx="10934700" cy="5234541"/>
          </a:xfrm>
        </p:spPr>
        <p:txBody>
          <a:bodyPr>
            <a:noAutofit/>
          </a:bodyPr>
          <a:lstStyle/>
          <a:p>
            <a:pPr marL="0" indent="0" algn="ctr">
              <a:lnSpc>
                <a:spcPts val="2000"/>
              </a:lnSpc>
              <a:spcBef>
                <a:spcPts val="0"/>
              </a:spcBef>
              <a:buNone/>
            </a:pPr>
            <a:r>
              <a:rPr lang="pl-PL" sz="2000" dirty="0">
                <a:solidFill>
                  <a:srgbClr val="0052B0"/>
                </a:solidFill>
                <a:latin typeface="Arial" panose="020B0604020202020204" pitchFamily="34" charset="0"/>
                <a:cs typeface="Arial" panose="020B0604020202020204" pitchFamily="34" charset="0"/>
              </a:rPr>
              <a:t>Pierwszeństwo uzyskania wsparcia będą miały usługi uwzględniające następujące preferencje:</a:t>
            </a:r>
          </a:p>
          <a:p>
            <a:pPr marL="0" indent="0">
              <a:lnSpc>
                <a:spcPts val="2000"/>
              </a:lnSpc>
              <a:spcBef>
                <a:spcPts val="0"/>
              </a:spcBef>
              <a:buNone/>
            </a:pPr>
            <a:endParaRPr lang="pl-PL" sz="1800" dirty="0">
              <a:solidFill>
                <a:srgbClr val="0052B0"/>
              </a:solidFill>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Preferencja dla wsparcia szkoleniowego i doradczego  wynikającego z planowanego zastosowania Innowacyjnych technologii i narzędzi  pracy zgodnych z RIS dla Mazowsza do 2030 r.</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Preferencja dla realizacji usług rozwojowych dotyczących zielonej gospodarki i gospodarki obiegu zamkniętego.</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Preferencje dla realizacji usług rozwojowych dotyczących transformacji cyfrowej.</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Preferencje dla realizacji usług rozwojowych dotyczących zarządzania zasobami ludzkimi. </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Preferencje dla  realizacji  usług rozwojowych dotyczących  gospodarki  białej i srebrnej w związku z tendencją starzenia się społeczeństwa.</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Preferencja dla  realizacji usług  rozwojowych, skierowanych do osób do 30 r.ż. oraz dla osób powyżej 45 r.ż. </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Preferencja dla realizacji usług rozwojowych, prowadzących do nabycia kwalifikacji.</a:t>
            </a:r>
          </a:p>
          <a:p>
            <a:pPr marL="0" indent="0">
              <a:lnSpc>
                <a:spcPct val="150000"/>
              </a:lnSpc>
              <a:buNone/>
            </a:pPr>
            <a:endParaRPr lang="pl-PL" sz="1800" dirty="0"/>
          </a:p>
        </p:txBody>
      </p:sp>
    </p:spTree>
    <p:extLst>
      <p:ext uri="{BB962C8B-B14F-4D97-AF65-F5344CB8AC3E}">
        <p14:creationId xmlns:p14="http://schemas.microsoft.com/office/powerpoint/2010/main" val="3347715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88818" y="2213785"/>
            <a:ext cx="11014363" cy="2949525"/>
          </a:xfrm>
          <a:prstGeom prst="rect">
            <a:avLst/>
          </a:prstGeom>
        </p:spPr>
        <p:txBody>
          <a:bodyPr wrap="square">
            <a:spAutoFit/>
          </a:bodyPr>
          <a:lstStyle/>
          <a:p>
            <a:pPr marL="285750" indent="-285750">
              <a:lnSpc>
                <a:spcPct val="150000"/>
              </a:lnSpc>
              <a:buFont typeface="Wingdings" panose="05000000000000000000" pitchFamily="2" charset="2"/>
              <a:buChar char="Ø"/>
            </a:pPr>
            <a:endParaRPr lang="pl-PL"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Na etapie realizacji projektu, przed rozpoczęciem świadczenia usługi, Beneficjent zobowiązany jest do zweryfikowania, czy cena usługi rozwojowej w danej kategorii/podkategorii, dla województwa mazowieckiego, za okres ostatnich 6 miesięcy od dnia ogłoszenia naboru na dofinansowanie usług rozwojowych, nie przekracza III kwartyla ceny za osobogodzinę netto wskazanej w porównywarce cen usług rozwojowych dostępnej w BUR </a:t>
            </a:r>
            <a:r>
              <a:rPr lang="pl-PL" dirty="0">
                <a:latin typeface="Arial" panose="020B0604020202020204" pitchFamily="34" charset="0"/>
                <a:cs typeface="Arial" panose="020B0604020202020204" pitchFamily="34" charset="0"/>
                <a:hlinkClick r:id="rId2"/>
              </a:rPr>
              <a:t>https://uslugirozwojowe.parp.gov.pl/wyszukiwarka/porownywarka</a:t>
            </a:r>
            <a:r>
              <a:rPr lang="pl-PL" dirty="0">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Ø"/>
            </a:pPr>
            <a:endParaRPr lang="pl-PL" dirty="0">
              <a:latin typeface="Arial" panose="020B0604020202020204" pitchFamily="34" charset="0"/>
              <a:cs typeface="Arial" panose="020B0604020202020204" pitchFamily="34" charset="0"/>
            </a:endParaRPr>
          </a:p>
        </p:txBody>
      </p:sp>
      <p:sp>
        <p:nvSpPr>
          <p:cNvPr id="3" name="Prostokąt 2"/>
          <p:cNvSpPr/>
          <p:nvPr/>
        </p:nvSpPr>
        <p:spPr>
          <a:xfrm>
            <a:off x="828137" y="327652"/>
            <a:ext cx="10619116"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Maksymalna kwota dofinansowania pojedynczej usługi rozwojowej w przeliczeniu na jedną godzinę usługi dla uczestnika projektu</a:t>
            </a:r>
          </a:p>
        </p:txBody>
      </p:sp>
    </p:spTree>
    <p:extLst>
      <p:ext uri="{BB962C8B-B14F-4D97-AF65-F5344CB8AC3E}">
        <p14:creationId xmlns:p14="http://schemas.microsoft.com/office/powerpoint/2010/main" val="4173024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17171" y="1594633"/>
            <a:ext cx="10357658" cy="3000821"/>
          </a:xfrm>
          <a:prstGeom prst="rect">
            <a:avLst/>
          </a:prstGeom>
        </p:spPr>
        <p:txBody>
          <a:bodyPr wrap="square">
            <a:spAutoFit/>
          </a:bodyPr>
          <a:lstStyle/>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W przypadku braku dostępnych danych w odniesieniu do województwa mazowieckiego należy zastosować się do danych wynikających z opcji „Ogółem” (tj. danych w dla wszystkich województw łącznie).</a:t>
            </a:r>
          </a:p>
          <a:p>
            <a:pPr marL="285750" indent="-285750">
              <a:lnSpc>
                <a:spcPct val="150000"/>
              </a:lnSpc>
              <a:buFont typeface="Wingdings" panose="05000000000000000000" pitchFamily="2" charset="2"/>
              <a:buChar char="Ø"/>
            </a:pPr>
            <a:endParaRPr lang="pl-PL"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W szczególnie uzasadnionych przypadkach dopuszcza się indywidualne podejście i dofinansowanie usług rozwojowych w kwocie wyższej niż wynika to z powyższych zapisów. Ostateczną decyzję podejmuje właściwa IP.</a:t>
            </a:r>
          </a:p>
        </p:txBody>
      </p:sp>
      <p:sp>
        <p:nvSpPr>
          <p:cNvPr id="3" name="Prostokąt 2"/>
          <p:cNvSpPr/>
          <p:nvPr/>
        </p:nvSpPr>
        <p:spPr>
          <a:xfrm>
            <a:off x="917171" y="319025"/>
            <a:ext cx="10386204"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Maksymalna kwota dofinansowania pojedynczej usługi rozwojowej w przeliczeniu na jedną godzinę usługi dla uczestnika projektu</a:t>
            </a:r>
            <a:endParaRPr lang="pl-PL" sz="2400" dirty="0">
              <a:solidFill>
                <a:srgbClr val="0052B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2178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0629" y="154817"/>
            <a:ext cx="11130741" cy="800219"/>
          </a:xfrm>
          <a:prstGeom prst="rect">
            <a:avLst/>
          </a:prstGeom>
        </p:spPr>
        <p:txBody>
          <a:bodyPr wrap="square">
            <a:spAutoFit/>
          </a:bodyPr>
          <a:lstStyle/>
          <a:p>
            <a:pPr algn="ctr"/>
            <a:r>
              <a:rPr lang="pl-PL" dirty="0"/>
              <a:t/>
            </a:r>
            <a:br>
              <a:rPr lang="pl-PL" dirty="0"/>
            </a:br>
            <a:r>
              <a:rPr lang="pl-PL" sz="2800" b="1" dirty="0">
                <a:solidFill>
                  <a:srgbClr val="0052B0"/>
                </a:solidFill>
                <a:latin typeface="Arial" panose="020B0604020202020204" pitchFamily="34" charset="0"/>
                <a:cs typeface="Arial" panose="020B0604020202020204" pitchFamily="34" charset="0"/>
              </a:rPr>
              <a:t>Fundusze Europejskie dla aktywnego zawodowo Mazowsza</a:t>
            </a:r>
            <a:endParaRPr lang="pl-PL" sz="2800" b="1" dirty="0">
              <a:solidFill>
                <a:srgbClr val="0052B0"/>
              </a:solidFill>
            </a:endParaRPr>
          </a:p>
        </p:txBody>
      </p:sp>
      <p:sp>
        <p:nvSpPr>
          <p:cNvPr id="3" name="Prostokąt 2"/>
          <p:cNvSpPr/>
          <p:nvPr/>
        </p:nvSpPr>
        <p:spPr>
          <a:xfrm>
            <a:off x="1366057" y="1620673"/>
            <a:ext cx="9459884" cy="4801314"/>
          </a:xfrm>
          <a:prstGeom prst="rect">
            <a:avLst/>
          </a:prstGeom>
        </p:spPr>
        <p:txBody>
          <a:bodyPr wrap="square">
            <a:spAutoFit/>
          </a:bodyPr>
          <a:lstStyle/>
          <a:p>
            <a:pPr algn="ctr"/>
            <a:r>
              <a:rPr lang="pl-PL" sz="2800" b="1" dirty="0">
                <a:latin typeface="Arial" panose="020B0604020202020204" pitchFamily="34" charset="0"/>
                <a:cs typeface="Arial" panose="020B0604020202020204" pitchFamily="34" charset="0"/>
              </a:rPr>
              <a:t>Tytuł projektu „Przedsiębiorco zainwestuj w swoją kadrę! 2” </a:t>
            </a:r>
          </a:p>
          <a:p>
            <a:pPr algn="ctr"/>
            <a:endParaRPr lang="pl-PL" sz="2800" b="1" dirty="0">
              <a:latin typeface="Arial" panose="020B0604020202020204" pitchFamily="34" charset="0"/>
              <a:cs typeface="Arial" panose="020B0604020202020204" pitchFamily="34" charset="0"/>
            </a:endParaRPr>
          </a:p>
          <a:p>
            <a:pPr algn="ctr"/>
            <a:r>
              <a:rPr lang="pl-PL" sz="2000" u="sng" dirty="0">
                <a:latin typeface="Arial" panose="020B0604020202020204" pitchFamily="34" charset="0"/>
                <a:cs typeface="Arial" panose="020B0604020202020204" pitchFamily="34" charset="0"/>
              </a:rPr>
              <a:t>Priorytet VI</a:t>
            </a:r>
          </a:p>
          <a:p>
            <a:pPr algn="ctr"/>
            <a:r>
              <a:rPr lang="pl-PL" sz="2000" dirty="0">
                <a:latin typeface="Arial" panose="020B0604020202020204" pitchFamily="34" charset="0"/>
                <a:cs typeface="Arial" panose="020B0604020202020204" pitchFamily="34" charset="0"/>
              </a:rPr>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Działanie 6.5 – Wsparcie dla pracodawców i pracowników</a:t>
            </a:r>
          </a:p>
          <a:p>
            <a:pPr algn="ctr"/>
            <a:r>
              <a:rPr lang="pl-PL" dirty="0">
                <a:latin typeface="Arial" panose="020B0604020202020204" pitchFamily="34" charset="0"/>
                <a:cs typeface="Arial" panose="020B0604020202020204" pitchFamily="34" charset="0"/>
              </a:rPr>
              <a:t/>
            </a:r>
            <a:br>
              <a:rPr lang="pl-PL" dirty="0">
                <a:latin typeface="Arial" panose="020B0604020202020204" pitchFamily="34" charset="0"/>
                <a:cs typeface="Arial" panose="020B0604020202020204" pitchFamily="34" charset="0"/>
              </a:rPr>
            </a:br>
            <a:endParaRPr lang="pl-PL" dirty="0">
              <a:latin typeface="Arial" panose="020B0604020202020204" pitchFamily="34" charset="0"/>
              <a:cs typeface="Arial" panose="020B0604020202020204" pitchFamily="34" charset="0"/>
            </a:endParaRPr>
          </a:p>
          <a:p>
            <a:pPr algn="ctr"/>
            <a:r>
              <a:rPr lang="pl-PL" sz="2000" dirty="0">
                <a:latin typeface="Arial" panose="020B0604020202020204" pitchFamily="34" charset="0"/>
                <a:cs typeface="Arial" panose="020B0604020202020204" pitchFamily="34" charset="0"/>
              </a:rPr>
              <a:t>Typ projektu: Przystosowanie pracowników i przedsiębiorców do zmian</a:t>
            </a:r>
          </a:p>
          <a:p>
            <a:pPr algn="ctr"/>
            <a:endParaRPr lang="pl-PL" dirty="0">
              <a:latin typeface="Arial" panose="020B0604020202020204" pitchFamily="34" charset="0"/>
              <a:cs typeface="Arial" panose="020B0604020202020204" pitchFamily="34" charset="0"/>
            </a:endParaRPr>
          </a:p>
          <a:p>
            <a:pPr algn="ctr"/>
            <a:endParaRPr lang="pl-PL" dirty="0">
              <a:latin typeface="Arial" panose="020B0604020202020204" pitchFamily="34" charset="0"/>
              <a:cs typeface="Arial" panose="020B0604020202020204" pitchFamily="34" charset="0"/>
            </a:endParaRPr>
          </a:p>
          <a:p>
            <a:pPr algn="ctr"/>
            <a:r>
              <a:rPr lang="pl-PL" dirty="0">
                <a:solidFill>
                  <a:srgbClr val="0052B0"/>
                </a:solidFill>
                <a:latin typeface="Arial" panose="020B0604020202020204" pitchFamily="34" charset="0"/>
                <a:cs typeface="Arial" panose="020B0604020202020204" pitchFamily="34" charset="0"/>
              </a:rPr>
              <a:t>region Mazowiecki regionalny</a:t>
            </a:r>
          </a:p>
          <a:p>
            <a:pPr algn="ctr"/>
            <a:endParaRPr lang="pl-PL" dirty="0">
              <a:solidFill>
                <a:srgbClr val="0070C0"/>
              </a:solidFill>
              <a:latin typeface="Arial" panose="020B0604020202020204" pitchFamily="34" charset="0"/>
              <a:cs typeface="Arial" panose="020B0604020202020204" pitchFamily="34" charset="0"/>
            </a:endParaRPr>
          </a:p>
          <a:p>
            <a:pPr algn="ctr"/>
            <a:endParaRPr lang="pl-PL" dirty="0">
              <a:latin typeface="Arial" panose="020B0604020202020204" pitchFamily="34" charset="0"/>
              <a:cs typeface="Arial" panose="020B0604020202020204" pitchFamily="34" charset="0"/>
            </a:endParaRPr>
          </a:p>
          <a:p>
            <a:pPr algn="ctr"/>
            <a:endParaRPr lang="pl-P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2422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rostokąt 1"/>
          <p:cNvSpPr/>
          <p:nvPr/>
        </p:nvSpPr>
        <p:spPr>
          <a:xfrm>
            <a:off x="2667818" y="587180"/>
            <a:ext cx="6455613" cy="523220"/>
          </a:xfrm>
          <a:prstGeom prst="rect">
            <a:avLst/>
          </a:prstGeom>
        </p:spPr>
        <p:txBody>
          <a:bodyPr wrap="none">
            <a:spAutoFit/>
          </a:bodyPr>
          <a:lstStyle/>
          <a:p>
            <a:r>
              <a:rPr lang="pl-PL" sz="2800" b="1" dirty="0">
                <a:solidFill>
                  <a:srgbClr val="0052B0"/>
                </a:solidFill>
                <a:latin typeface="Arial" panose="020B0604020202020204" pitchFamily="34" charset="0"/>
                <a:cs typeface="Arial" panose="020B0604020202020204" pitchFamily="34" charset="0"/>
              </a:rPr>
              <a:t>Harmonogram udzielanego wsparcia</a:t>
            </a:r>
          </a:p>
        </p:txBody>
      </p:sp>
      <p:graphicFrame>
        <p:nvGraphicFramePr>
          <p:cNvPr id="9" name="Tabela 8"/>
          <p:cNvGraphicFramePr>
            <a:graphicFrameLocks noGrp="1"/>
          </p:cNvGraphicFramePr>
          <p:nvPr>
            <p:extLst>
              <p:ext uri="{D42A27DB-BD31-4B8C-83A1-F6EECF244321}">
                <p14:modId xmlns:p14="http://schemas.microsoft.com/office/powerpoint/2010/main" val="1504132365"/>
              </p:ext>
            </p:extLst>
          </p:nvPr>
        </p:nvGraphicFramePr>
        <p:xfrm>
          <a:off x="2154503" y="1914536"/>
          <a:ext cx="7882994" cy="3394333"/>
        </p:xfrm>
        <a:graphic>
          <a:graphicData uri="http://schemas.openxmlformats.org/drawingml/2006/table">
            <a:tbl>
              <a:tblPr firstRow="1" firstCol="1" bandRow="1"/>
              <a:tblGrid>
                <a:gridCol w="459418">
                  <a:extLst>
                    <a:ext uri="{9D8B030D-6E8A-4147-A177-3AD203B41FA5}">
                      <a16:colId xmlns:a16="http://schemas.microsoft.com/office/drawing/2014/main" val="333099375"/>
                    </a:ext>
                  </a:extLst>
                </a:gridCol>
                <a:gridCol w="2539174">
                  <a:extLst>
                    <a:ext uri="{9D8B030D-6E8A-4147-A177-3AD203B41FA5}">
                      <a16:colId xmlns:a16="http://schemas.microsoft.com/office/drawing/2014/main" val="4165282683"/>
                    </a:ext>
                  </a:extLst>
                </a:gridCol>
                <a:gridCol w="1713874">
                  <a:extLst>
                    <a:ext uri="{9D8B030D-6E8A-4147-A177-3AD203B41FA5}">
                      <a16:colId xmlns:a16="http://schemas.microsoft.com/office/drawing/2014/main" val="166514527"/>
                    </a:ext>
                  </a:extLst>
                </a:gridCol>
                <a:gridCol w="1585264">
                  <a:extLst>
                    <a:ext uri="{9D8B030D-6E8A-4147-A177-3AD203B41FA5}">
                      <a16:colId xmlns:a16="http://schemas.microsoft.com/office/drawing/2014/main" val="2825484396"/>
                    </a:ext>
                  </a:extLst>
                </a:gridCol>
                <a:gridCol w="1585264">
                  <a:extLst>
                    <a:ext uri="{9D8B030D-6E8A-4147-A177-3AD203B41FA5}">
                      <a16:colId xmlns:a16="http://schemas.microsoft.com/office/drawing/2014/main" val="233796825"/>
                    </a:ext>
                  </a:extLst>
                </a:gridCol>
              </a:tblGrid>
              <a:tr h="563186">
                <a:tc>
                  <a:txBody>
                    <a:bodyPr/>
                    <a:lstStyle/>
                    <a:p>
                      <a:pPr>
                        <a:lnSpc>
                          <a:spcPct val="107000"/>
                        </a:lnSpc>
                        <a:spcAft>
                          <a:spcPts val="0"/>
                        </a:spcAft>
                      </a:pPr>
                      <a:r>
                        <a:rPr lang="pl-PL" sz="1200" b="1">
                          <a:effectLst/>
                          <a:latin typeface="Calibri" panose="020F0502020204030204" pitchFamily="34" charset="0"/>
                          <a:ea typeface="Calibri" panose="020F0502020204030204" pitchFamily="34" charset="0"/>
                          <a:cs typeface="Times New Roman" panose="02020603050405020304" pitchFamily="18" charset="0"/>
                        </a:rPr>
                        <a:t>Lp.</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200" b="1" dirty="0">
                          <a:effectLst/>
                          <a:latin typeface="Calibri" panose="020F0502020204030204" pitchFamily="34" charset="0"/>
                          <a:ea typeface="Calibri" panose="020F0502020204030204" pitchFamily="34" charset="0"/>
                          <a:cs typeface="Times New Roman" panose="02020603050405020304" pitchFamily="18" charset="0"/>
                        </a:rPr>
                        <a:t>Obszar realizacji wsparcia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200" b="1" dirty="0">
                          <a:effectLst/>
                          <a:latin typeface="Calibri" panose="020F0502020204030204" pitchFamily="34" charset="0"/>
                          <a:ea typeface="Calibri" panose="020F0502020204030204" pitchFamily="34" charset="0"/>
                          <a:cs typeface="Times New Roman" panose="02020603050405020304" pitchFamily="18" charset="0"/>
                        </a:rPr>
                        <a:t>Data rozpoczęcia naboru</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200" b="1" dirty="0">
                          <a:effectLst/>
                          <a:latin typeface="Calibri" panose="020F0502020204030204" pitchFamily="34" charset="0"/>
                          <a:ea typeface="Calibri" panose="020F0502020204030204" pitchFamily="34" charset="0"/>
                          <a:cs typeface="Times New Roman" panose="02020603050405020304" pitchFamily="18" charset="0"/>
                        </a:rPr>
                        <a:t>Całkowita wartość naboru</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200" b="1">
                          <a:effectLst/>
                          <a:latin typeface="Calibri" panose="020F0502020204030204" pitchFamily="34" charset="0"/>
                          <a:ea typeface="Calibri" panose="020F0502020204030204" pitchFamily="34" charset="0"/>
                          <a:cs typeface="Times New Roman" panose="02020603050405020304" pitchFamily="18" charset="0"/>
                        </a:rPr>
                        <a:t>W tym dofinansowanie UE</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extLst>
                  <a:ext uri="{0D108BD9-81ED-4DB2-BD59-A6C34878D82A}">
                    <a16:rowId xmlns:a16="http://schemas.microsoft.com/office/drawing/2014/main" val="393485278"/>
                  </a:ext>
                </a:extLst>
              </a:tr>
              <a:tr h="702736">
                <a:tc>
                  <a:txBody>
                    <a:bodyPr/>
                    <a:lstStyle/>
                    <a:p>
                      <a:pPr>
                        <a:lnSpc>
                          <a:spcPct val="107000"/>
                        </a:lnSpc>
                        <a:spcAft>
                          <a:spcPts val="0"/>
                        </a:spcAft>
                      </a:pPr>
                      <a:r>
                        <a:rPr lang="pl-PL" sz="1100" b="1">
                          <a:effectLst/>
                          <a:latin typeface="Calibri" panose="020F0502020204030204" pitchFamily="34" charset="0"/>
                          <a:ea typeface="Calibri" panose="020F0502020204030204" pitchFamily="34" charset="0"/>
                          <a:cs typeface="Times New Roman" panose="02020603050405020304" pitchFamily="18" charset="0"/>
                        </a:rPr>
                        <a:t>1.</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100" dirty="0">
                          <a:effectLst/>
                          <a:latin typeface="Calibri" panose="020F0502020204030204" pitchFamily="34" charset="0"/>
                          <a:ea typeface="Calibri" panose="020F0502020204030204" pitchFamily="34" charset="0"/>
                          <a:cs typeface="Times New Roman" panose="02020603050405020304" pitchFamily="18" charset="0"/>
                        </a:rPr>
                        <a:t>region Mazowiecki regionalny (RMR)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Lipiec </a:t>
                      </a:r>
                      <a:r>
                        <a:rPr lang="pl-PL" sz="1100" dirty="0">
                          <a:effectLst/>
                          <a:latin typeface="Calibri" panose="020F0502020204030204" pitchFamily="34" charset="0"/>
                          <a:ea typeface="Calibri" panose="020F0502020204030204" pitchFamily="34" charset="0"/>
                          <a:cs typeface="Times New Roman" panose="02020603050405020304" pitchFamily="18" charset="0"/>
                        </a:rPr>
                        <a:t>2024 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600 000,00 zł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510 000,00 zł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2127270"/>
                  </a:ext>
                </a:extLst>
              </a:tr>
              <a:tr h="713755">
                <a:tc>
                  <a:txBody>
                    <a:bodyPr/>
                    <a:lstStyle/>
                    <a:p>
                      <a:pPr>
                        <a:lnSpc>
                          <a:spcPct val="107000"/>
                        </a:lnSpc>
                        <a:spcAft>
                          <a:spcPts val="0"/>
                        </a:spcAft>
                      </a:pPr>
                      <a:r>
                        <a:rPr lang="pl-PL" sz="1100" b="1">
                          <a:effectLst/>
                          <a:latin typeface="Calibri" panose="020F0502020204030204" pitchFamily="34" charset="0"/>
                          <a:ea typeface="Calibri" panose="020F0502020204030204" pitchFamily="34" charset="0"/>
                          <a:cs typeface="Times New Roman" panose="02020603050405020304" pitchFamily="18" charset="0"/>
                        </a:rPr>
                        <a:t>2.</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region Mazowiecki regionalny (RMR)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a:effectLst/>
                          <a:latin typeface="Calibri" panose="020F0502020204030204" pitchFamily="34" charset="0"/>
                          <a:ea typeface="Calibri" panose="020F0502020204030204" pitchFamily="34" charset="0"/>
                          <a:cs typeface="Times New Roman" panose="02020603050405020304" pitchFamily="18" charset="0"/>
                        </a:rPr>
                        <a:t>Sierpień 2024 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2 700 000,00 zł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 2 295 000,00 zł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extLst>
                  <a:ext uri="{0D108BD9-81ED-4DB2-BD59-A6C34878D82A}">
                    <a16:rowId xmlns:a16="http://schemas.microsoft.com/office/drawing/2014/main" val="672413986"/>
                  </a:ext>
                </a:extLst>
              </a:tr>
              <a:tr h="738240">
                <a:tc>
                  <a:txBody>
                    <a:bodyPr/>
                    <a:lstStyle/>
                    <a:p>
                      <a:pPr>
                        <a:lnSpc>
                          <a:spcPct val="107000"/>
                        </a:lnSpc>
                        <a:spcAft>
                          <a:spcPts val="0"/>
                        </a:spcAft>
                      </a:pPr>
                      <a:r>
                        <a:rPr lang="pl-PL" sz="1100" b="1">
                          <a:effectLst/>
                          <a:latin typeface="Calibri" panose="020F0502020204030204" pitchFamily="34" charset="0"/>
                          <a:ea typeface="Calibri" panose="020F0502020204030204" pitchFamily="34" charset="0"/>
                          <a:cs typeface="Times New Roman" panose="02020603050405020304" pitchFamily="18" charset="0"/>
                        </a:rPr>
                        <a:t>3.</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region Mazowiecki regionalny (RMR)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dirty="0">
                          <a:effectLst/>
                          <a:latin typeface="Calibri" panose="020F0502020204030204" pitchFamily="34" charset="0"/>
                          <a:ea typeface="Calibri" panose="020F0502020204030204" pitchFamily="34" charset="0"/>
                          <a:cs typeface="Times New Roman" panose="02020603050405020304" pitchFamily="18" charset="0"/>
                        </a:rPr>
                        <a:t>Październik 2024 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4 500 000,00 zł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3 825 000,00 zł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739551"/>
                  </a:ext>
                </a:extLst>
              </a:tr>
              <a:tr h="676416">
                <a:tc>
                  <a:txBody>
                    <a:bodyPr/>
                    <a:lstStyle/>
                    <a:p>
                      <a:pPr>
                        <a:lnSpc>
                          <a:spcPct val="107000"/>
                        </a:lnSpc>
                        <a:spcAft>
                          <a:spcPts val="0"/>
                        </a:spcAft>
                      </a:pPr>
                      <a:r>
                        <a:rPr lang="pl-PL" sz="1100" b="1">
                          <a:effectLst/>
                          <a:latin typeface="Calibri" panose="020F0502020204030204" pitchFamily="34" charset="0"/>
                          <a:ea typeface="Calibri" panose="020F0502020204030204" pitchFamily="34" charset="0"/>
                          <a:cs typeface="Times New Roman" panose="02020603050405020304" pitchFamily="18" charset="0"/>
                        </a:rPr>
                        <a:t>4.</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region Mazowiecki regionalny (RMR)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a:effectLst/>
                          <a:latin typeface="Calibri" panose="020F0502020204030204" pitchFamily="34" charset="0"/>
                          <a:ea typeface="Calibri" panose="020F0502020204030204" pitchFamily="34" charset="0"/>
                          <a:cs typeface="Times New Roman" panose="02020603050405020304" pitchFamily="18" charset="0"/>
                        </a:rPr>
                        <a:t>Grudzień 2024 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a:effectLst/>
                          <a:latin typeface="Calibri" panose="020F0502020204030204" pitchFamily="34" charset="0"/>
                          <a:ea typeface="Calibri" panose="020F0502020204030204" pitchFamily="34" charset="0"/>
                          <a:cs typeface="Times New Roman" panose="02020603050405020304" pitchFamily="18" charset="0"/>
                        </a:rPr>
                        <a:t>2 002 945,00 zł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a:effectLst/>
                          <a:latin typeface="Calibri" panose="020F0502020204030204" pitchFamily="34" charset="0"/>
                          <a:ea typeface="Calibri" panose="020F0502020204030204" pitchFamily="34" charset="0"/>
                          <a:cs typeface="Times New Roman" panose="02020603050405020304" pitchFamily="18" charset="0"/>
                        </a:rPr>
                        <a:t>1 702 503,00 zł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extLst>
                  <a:ext uri="{0D108BD9-81ED-4DB2-BD59-A6C34878D82A}">
                    <a16:rowId xmlns:a16="http://schemas.microsoft.com/office/drawing/2014/main" val="1383067653"/>
                  </a:ext>
                </a:extLst>
              </a:tr>
            </a:tbl>
          </a:graphicData>
        </a:graphic>
      </p:graphicFrame>
    </p:spTree>
    <p:extLst>
      <p:ext uri="{BB962C8B-B14F-4D97-AF65-F5344CB8AC3E}">
        <p14:creationId xmlns:p14="http://schemas.microsoft.com/office/powerpoint/2010/main" val="1424000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57251" y="2078182"/>
            <a:ext cx="9077497" cy="2169825"/>
          </a:xfrm>
          <a:prstGeom prst="rect">
            <a:avLst/>
          </a:prstGeom>
        </p:spPr>
        <p:txBody>
          <a:bodyPr wrap="square">
            <a:spAutoFit/>
          </a:bodyPr>
          <a:lstStyle/>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Wartości poszczególnych naborów mogą ulec zwiększeniu/zmniejszeniu w zależności od stopnia zainteresowania przez potencjalnych Wnioskodawców.</a:t>
            </a:r>
          </a:p>
          <a:p>
            <a:pPr>
              <a:lnSpc>
                <a:spcPct val="150000"/>
              </a:lnSpc>
            </a:pPr>
            <a:endParaRPr lang="pl-PL"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Pierwszy nabór będzie miał charakter „pilotażowy” i jego kwota będzie niska w stosunku do pozostałych/kolejnych naborów. </a:t>
            </a:r>
          </a:p>
        </p:txBody>
      </p:sp>
      <p:sp>
        <p:nvSpPr>
          <p:cNvPr id="3" name="pole tekstowe 2"/>
          <p:cNvSpPr txBox="1"/>
          <p:nvPr/>
        </p:nvSpPr>
        <p:spPr>
          <a:xfrm>
            <a:off x="2868192" y="356703"/>
            <a:ext cx="6455613" cy="523220"/>
          </a:xfrm>
          <a:prstGeom prst="rect">
            <a:avLst/>
          </a:prstGeom>
          <a:noFill/>
        </p:spPr>
        <p:txBody>
          <a:bodyPr wrap="none" rtlCol="0">
            <a:spAutoFit/>
          </a:bodyPr>
          <a:lstStyle/>
          <a:p>
            <a:pPr lvl="0" algn="ctr"/>
            <a:r>
              <a:rPr lang="pl-PL" sz="2800" b="1" dirty="0">
                <a:solidFill>
                  <a:srgbClr val="0052B0"/>
                </a:solidFill>
                <a:latin typeface="Arial" panose="020B0604020202020204" pitchFamily="34" charset="0"/>
                <a:cs typeface="Arial" panose="020B0604020202020204" pitchFamily="34" charset="0"/>
              </a:rPr>
              <a:t>Harmonogram udzielanego wsparcia</a:t>
            </a:r>
          </a:p>
        </p:txBody>
      </p:sp>
    </p:spTree>
    <p:extLst>
      <p:ext uri="{BB962C8B-B14F-4D97-AF65-F5344CB8AC3E}">
        <p14:creationId xmlns:p14="http://schemas.microsoft.com/office/powerpoint/2010/main" val="1110041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01683" y="1487079"/>
            <a:ext cx="10188633" cy="3323987"/>
          </a:xfrm>
          <a:prstGeom prst="rect">
            <a:avLst/>
          </a:prstGeom>
        </p:spPr>
        <p:txBody>
          <a:bodyPr wrap="square">
            <a:spAutoFit/>
          </a:bodyPr>
          <a:lstStyle/>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zgłoszenie na usługę rozwojową zostało zrealizowane za pośrednictwem BUR,</a:t>
            </a:r>
          </a:p>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wydatek został rzeczywiście poniesiony na zakup usługi rozwojowej,</a:t>
            </a:r>
          </a:p>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wydatek został prawidłowo udokumentowany,</a:t>
            </a:r>
          </a:p>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usługa rozwojowa została zrealizowana zgodnie z założeniami, tj. zgodnie z programem, formą, na warunkach i wymiarze czasowym określonym w Karcie Usługi,</a:t>
            </a:r>
          </a:p>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usługa zakończyła się wypełnieniem ankiety oceniającej usługi rozwojowe, zgodnie z Systemem Oceny Usług Rozwojowych.</a:t>
            </a:r>
          </a:p>
        </p:txBody>
      </p:sp>
      <p:sp>
        <p:nvSpPr>
          <p:cNvPr id="3" name="Prostokąt 2"/>
          <p:cNvSpPr/>
          <p:nvPr/>
        </p:nvSpPr>
        <p:spPr>
          <a:xfrm>
            <a:off x="1262544" y="252101"/>
            <a:ext cx="9927772"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Dofinansowanie usługi rozwojowej jest możliwe w przypadku, gdy zostały spełnione łącznie co najmniej poniższe warunki</a:t>
            </a:r>
            <a:endParaRPr lang="pl-PL" sz="2400" dirty="0">
              <a:solidFill>
                <a:srgbClr val="0052B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8432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270849" y="396815"/>
            <a:ext cx="5650302" cy="523220"/>
          </a:xfrm>
          <a:prstGeom prst="rect">
            <a:avLst/>
          </a:prstGeom>
          <a:noFill/>
        </p:spPr>
        <p:txBody>
          <a:bodyPr wrap="square" rtlCol="0">
            <a:spAutoFit/>
          </a:bodyPr>
          <a:lstStyle/>
          <a:p>
            <a:pPr algn="ctr"/>
            <a:r>
              <a:rPr lang="pl-PL" sz="2800" b="1" dirty="0">
                <a:solidFill>
                  <a:srgbClr val="0052B0"/>
                </a:solidFill>
                <a:latin typeface="Arial" panose="020B0604020202020204" pitchFamily="34" charset="0"/>
                <a:cs typeface="Arial" panose="020B0604020202020204" pitchFamily="34" charset="0"/>
              </a:rPr>
              <a:t>Dopuszczalne formy zajęć</a:t>
            </a:r>
          </a:p>
        </p:txBody>
      </p:sp>
      <p:sp>
        <p:nvSpPr>
          <p:cNvPr id="4" name="pole tekstowe 3"/>
          <p:cNvSpPr txBox="1"/>
          <p:nvPr/>
        </p:nvSpPr>
        <p:spPr>
          <a:xfrm>
            <a:off x="3184585" y="2018582"/>
            <a:ext cx="5822830" cy="2031325"/>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Stacjonarne;</a:t>
            </a:r>
          </a:p>
          <a:p>
            <a:pPr marL="285750" indent="-28575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On-line w czasie rzeczywistym;</a:t>
            </a:r>
          </a:p>
          <a:p>
            <a:pPr marL="285750" indent="-28575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Mieszane (stacjonarne oraz on-line). </a:t>
            </a:r>
          </a:p>
          <a:p>
            <a:pPr marL="285750" indent="-285750">
              <a:buFont typeface="Wingdings" panose="05000000000000000000" pitchFamily="2" charset="2"/>
              <a:buChar char="Ø"/>
            </a:pPr>
            <a:endParaRPr lang="pl-PL" dirty="0"/>
          </a:p>
        </p:txBody>
      </p:sp>
    </p:spTree>
    <p:extLst>
      <p:ext uri="{BB962C8B-B14F-4D97-AF65-F5344CB8AC3E}">
        <p14:creationId xmlns:p14="http://schemas.microsoft.com/office/powerpoint/2010/main" val="1763323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48196" y="2435629"/>
            <a:ext cx="8495607" cy="1420325"/>
          </a:xfrm>
          <a:prstGeom prst="rect">
            <a:avLst/>
          </a:prstGeom>
        </p:spPr>
        <p:txBody>
          <a:bodyPr wrap="square">
            <a:spAutoFit/>
          </a:bodyPr>
          <a:lstStyle/>
          <a:p>
            <a:pPr algn="ctr">
              <a:lnSpc>
                <a:spcPct val="150000"/>
              </a:lnSpc>
            </a:pPr>
            <a:r>
              <a:rPr lang="pl-PL" sz="2000" dirty="0">
                <a:latin typeface="Arial" panose="020B0604020202020204" pitchFamily="34" charset="0"/>
                <a:cs typeface="Arial" panose="020B0604020202020204" pitchFamily="34" charset="0"/>
              </a:rPr>
              <a:t>Wnioski o dofinansowanie usługi rozwojowej będzie można składać za pośrednictwem dedykowanego systemu informatycznego dostępnego na stronie:</a:t>
            </a:r>
            <a:r>
              <a:rPr lang="pl-PL" sz="2000" dirty="0">
                <a:solidFill>
                  <a:srgbClr val="0052B0"/>
                </a:solidFill>
                <a:latin typeface="Arial" panose="020B0604020202020204" pitchFamily="34" charset="0"/>
                <a:cs typeface="Arial" panose="020B0604020202020204" pitchFamily="34" charset="0"/>
              </a:rPr>
              <a:t> https://wup.mazowsze.witkac.pl </a:t>
            </a:r>
          </a:p>
        </p:txBody>
      </p:sp>
      <p:sp>
        <p:nvSpPr>
          <p:cNvPr id="3" name="pole tekstowe 2"/>
          <p:cNvSpPr txBox="1"/>
          <p:nvPr/>
        </p:nvSpPr>
        <p:spPr>
          <a:xfrm>
            <a:off x="799718" y="405939"/>
            <a:ext cx="10592561" cy="492443"/>
          </a:xfrm>
          <a:prstGeom prst="rect">
            <a:avLst/>
          </a:prstGeom>
          <a:noFill/>
        </p:spPr>
        <p:txBody>
          <a:bodyPr wrap="square" rtlCol="0">
            <a:spAutoFit/>
          </a:bodyPr>
          <a:lstStyle/>
          <a:p>
            <a:pPr algn="ctr"/>
            <a:r>
              <a:rPr lang="pl-PL" sz="2600" b="1" dirty="0">
                <a:solidFill>
                  <a:srgbClr val="0052B0"/>
                </a:solidFill>
                <a:latin typeface="Arial" panose="020B0604020202020204" pitchFamily="34" charset="0"/>
                <a:cs typeface="Arial" panose="020B0604020202020204" pitchFamily="34" charset="0"/>
              </a:rPr>
              <a:t>Sposób składania wniosków o dofinansowanie usługi rozwojowej</a:t>
            </a:r>
          </a:p>
        </p:txBody>
      </p:sp>
    </p:spTree>
    <p:extLst>
      <p:ext uri="{BB962C8B-B14F-4D97-AF65-F5344CB8AC3E}">
        <p14:creationId xmlns:p14="http://schemas.microsoft.com/office/powerpoint/2010/main" val="3433350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455127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15373" y="518386"/>
            <a:ext cx="9161253" cy="523220"/>
          </a:xfrm>
          <a:prstGeom prst="rect">
            <a:avLst/>
          </a:prstGeom>
        </p:spPr>
        <p:txBody>
          <a:bodyPr wrap="squar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wnioskowaniu</a:t>
            </a:r>
          </a:p>
        </p:txBody>
      </p:sp>
      <p:sp>
        <p:nvSpPr>
          <p:cNvPr id="3" name="pole tekstowe 2"/>
          <p:cNvSpPr txBox="1"/>
          <p:nvPr/>
        </p:nvSpPr>
        <p:spPr>
          <a:xfrm>
            <a:off x="1362974" y="2044459"/>
            <a:ext cx="9313652" cy="2542363"/>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pl-PL" dirty="0"/>
              <a:t>Zaświadczenie o udzielonej pomocy de </a:t>
            </a:r>
            <a:r>
              <a:rPr lang="pl-PL" dirty="0" err="1"/>
              <a:t>minimis</a:t>
            </a:r>
            <a:r>
              <a:rPr lang="pl-PL" dirty="0"/>
              <a:t> - skan podpisanego oryginału dokumentu.</a:t>
            </a:r>
          </a:p>
          <a:p>
            <a:pPr marL="285750" indent="-285750">
              <a:lnSpc>
                <a:spcPct val="150000"/>
              </a:lnSpc>
              <a:buFont typeface="Wingdings" panose="05000000000000000000" pitchFamily="2" charset="2"/>
              <a:buChar char="Ø"/>
            </a:pPr>
            <a:r>
              <a:rPr lang="pl-PL" dirty="0"/>
              <a:t>Karta usługi z BUR - dokument wygenerowany z BUR (</a:t>
            </a:r>
            <a:r>
              <a:rPr lang="pl-PL" dirty="0">
                <a:hlinkClick r:id="rId2"/>
              </a:rPr>
              <a:t>https://uslugirozwojowe.parp.gov.pl</a:t>
            </a:r>
            <a:r>
              <a:rPr lang="pl-PL" dirty="0"/>
              <a:t> ).</a:t>
            </a:r>
          </a:p>
          <a:p>
            <a:pPr marL="285750" indent="-285750">
              <a:lnSpc>
                <a:spcPct val="150000"/>
              </a:lnSpc>
              <a:buFont typeface="Wingdings" panose="05000000000000000000" pitchFamily="2" charset="2"/>
              <a:buChar char="Ø"/>
            </a:pPr>
            <a:r>
              <a:rPr lang="pl-PL" dirty="0"/>
              <a:t>Pełnomocnictwo (np. pełnomocnictwo do reprezentacji przedsiębiorstwa Wnioskodawcy, umowa spółki cywilnej, akt notarialny).</a:t>
            </a:r>
          </a:p>
          <a:p>
            <a:pPr marL="285750" indent="-285750">
              <a:lnSpc>
                <a:spcPct val="150000"/>
              </a:lnSpc>
              <a:buFont typeface="Wingdings" panose="05000000000000000000" pitchFamily="2" charset="2"/>
              <a:buChar char="Ø"/>
            </a:pPr>
            <a:r>
              <a:rPr lang="pl-PL" dirty="0"/>
              <a:t>Dokumenty ZUS - wygenerowane deklaracje ZUS (np. ZUS DRA, RCA lub RZA, RSA, ZUA) wraz z potwierdzeniem przesłania tych dokumentów do ZUS</a:t>
            </a:r>
          </a:p>
        </p:txBody>
      </p:sp>
    </p:spTree>
    <p:extLst>
      <p:ext uri="{BB962C8B-B14F-4D97-AF65-F5344CB8AC3E}">
        <p14:creationId xmlns:p14="http://schemas.microsoft.com/office/powerpoint/2010/main" val="1213790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62396" y="401381"/>
            <a:ext cx="9867207" cy="523220"/>
          </a:xfrm>
          <a:prstGeom prst="rect">
            <a:avLst/>
          </a:prstGeom>
        </p:spPr>
        <p:txBody>
          <a:bodyPr wrap="square">
            <a:spAutoFit/>
          </a:bodyPr>
          <a:lstStyle/>
          <a:p>
            <a:pPr algn="ctr"/>
            <a:r>
              <a:rPr lang="pl-PL" sz="2800" b="1" dirty="0">
                <a:solidFill>
                  <a:srgbClr val="0052B0"/>
                </a:solidFill>
                <a:latin typeface="Arial" panose="020B0604020202020204" pitchFamily="34" charset="0"/>
                <a:cs typeface="Arial" panose="020B0604020202020204" pitchFamily="34" charset="0"/>
              </a:rPr>
              <a:t>Najważniejsze terminy wynikające z umowy wsparcia</a:t>
            </a:r>
            <a:endParaRPr lang="pl-PL" sz="3200" dirty="0">
              <a:solidFill>
                <a:srgbClr val="0052B0"/>
              </a:solidFill>
              <a:latin typeface="Arial" panose="020B0604020202020204" pitchFamily="34" charset="0"/>
              <a:cs typeface="Arial" panose="020B0604020202020204" pitchFamily="34" charset="0"/>
            </a:endParaRPr>
          </a:p>
        </p:txBody>
      </p:sp>
      <p:sp>
        <p:nvSpPr>
          <p:cNvPr id="3" name="Prostokąt 2"/>
          <p:cNvSpPr/>
          <p:nvPr/>
        </p:nvSpPr>
        <p:spPr>
          <a:xfrm>
            <a:off x="698740" y="1313411"/>
            <a:ext cx="10558732" cy="4893647"/>
          </a:xfrm>
          <a:prstGeom prst="rect">
            <a:avLst/>
          </a:prstGeom>
        </p:spPr>
        <p:txBody>
          <a:bodyPr wrap="square">
            <a:spAutoFit/>
          </a:bodyPr>
          <a:lstStyle/>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rozpoczęcie usługi rozwojowej w ciągu 2 miesięcy od daty podpisania umowy</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kwalifikowalnym pracownikiem jest ten, który posiada udokumentowany 1 miesięczny staż pracy u Wnioskodawcy i pracuje do czasu refundacji (końca udziału w projekcie)</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złożenie dokumentów rozliczeniowych – w nieprzekraczalnym terminie 10 dni od zakończenia ostatniej usługi rozwojowej</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weryfikacja dokumentów rozliczeniowych 15 dni roboczych od dnia złożenia przez Wnioskodawcę, jeżeli jest ich dużo to Operator ma prawo wydłużyć weryfikacje o 5 dni</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jak są braki ma prawo wezwać do uzupełnienia  - w ciągu 5 dni Wnioskodawca musi poprawić i weryfikacja zaczyna się od początku (15 dni roboczych)</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po zatwierdzeniu dokumentów refundacja w ciągu 14 dni roboczych</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zmiany do umowy należy zgłaszać w ciągu 7 dni przed jej planowanym dokonaniem</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zmiany nie wymagające aneksu na 1 dzień przed rozpoczęciem usługi rozwojowej</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okres realizacji umowy od dnia jej podpisania do dania dokonania refundacji (nie dłużej niż 6 miesięcy).</a:t>
            </a:r>
          </a:p>
        </p:txBody>
      </p:sp>
    </p:spTree>
    <p:extLst>
      <p:ext uri="{BB962C8B-B14F-4D97-AF65-F5344CB8AC3E}">
        <p14:creationId xmlns:p14="http://schemas.microsoft.com/office/powerpoint/2010/main" val="1984193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22143" y="405442"/>
            <a:ext cx="4347714" cy="523220"/>
          </a:xfrm>
          <a:prstGeom prst="rect">
            <a:avLst/>
          </a:prstGeom>
          <a:noFill/>
        </p:spPr>
        <p:txBody>
          <a:bodyPr wrap="square" rtlCol="0">
            <a:spAutoFit/>
          </a:bodyPr>
          <a:lstStyle/>
          <a:p>
            <a:pPr algn="ctr"/>
            <a:r>
              <a:rPr lang="pl-PL" sz="2800" b="1" dirty="0">
                <a:solidFill>
                  <a:srgbClr val="0052B0"/>
                </a:solidFill>
                <a:latin typeface="Arial" panose="020B0604020202020204" pitchFamily="34" charset="0"/>
                <a:cs typeface="Arial" panose="020B0604020202020204" pitchFamily="34" charset="0"/>
              </a:rPr>
              <a:t>Załączniki do umowy</a:t>
            </a:r>
          </a:p>
        </p:txBody>
      </p:sp>
      <p:sp>
        <p:nvSpPr>
          <p:cNvPr id="3" name="Prostokąt 2"/>
          <p:cNvSpPr/>
          <p:nvPr/>
        </p:nvSpPr>
        <p:spPr>
          <a:xfrm>
            <a:off x="776377" y="1492370"/>
            <a:ext cx="10843404" cy="3728649"/>
          </a:xfrm>
          <a:prstGeom prst="rect">
            <a:avLst/>
          </a:prstGeom>
        </p:spPr>
        <p:txBody>
          <a:bodyPr wrap="square">
            <a:spAutoFit/>
          </a:bodyPr>
          <a:lstStyle/>
          <a:p>
            <a:pPr>
              <a:lnSpc>
                <a:spcPct val="150000"/>
              </a:lnSpc>
            </a:pPr>
            <a:r>
              <a:rPr lang="pl-PL" sz="2000" dirty="0">
                <a:latin typeface="Arial" panose="020B0604020202020204" pitchFamily="34" charset="0"/>
                <a:cs typeface="Arial" panose="020B0604020202020204" pitchFamily="34" charset="0"/>
              </a:rPr>
              <a:t>Załącznik nr 1 – Pełnomocnictwo. </a:t>
            </a:r>
          </a:p>
          <a:p>
            <a:pPr>
              <a:lnSpc>
                <a:spcPct val="150000"/>
              </a:lnSpc>
            </a:pPr>
            <a:r>
              <a:rPr lang="pl-PL" sz="2000" dirty="0">
                <a:latin typeface="Arial" panose="020B0604020202020204" pitchFamily="34" charset="0"/>
                <a:cs typeface="Arial" panose="020B0604020202020204" pitchFamily="34" charset="0"/>
              </a:rPr>
              <a:t>Załącznik nr 2 – Wniosek o dofinansowanie usługi rozwojowej wraz z załącznikami. </a:t>
            </a:r>
          </a:p>
          <a:p>
            <a:pPr>
              <a:lnSpc>
                <a:spcPct val="150000"/>
              </a:lnSpc>
            </a:pPr>
            <a:r>
              <a:rPr lang="pl-PL" sz="2000" dirty="0">
                <a:latin typeface="Arial" panose="020B0604020202020204" pitchFamily="34" charset="0"/>
                <a:cs typeface="Arial" panose="020B0604020202020204" pitchFamily="34" charset="0"/>
              </a:rPr>
              <a:t>Załącznik nr 3 – Formularz rozliczenia usługi rozwojowej. </a:t>
            </a:r>
          </a:p>
          <a:p>
            <a:pPr>
              <a:lnSpc>
                <a:spcPct val="150000"/>
              </a:lnSpc>
            </a:pPr>
            <a:r>
              <a:rPr lang="pl-PL" sz="2000" dirty="0">
                <a:latin typeface="Arial" panose="020B0604020202020204" pitchFamily="34" charset="0"/>
                <a:cs typeface="Arial" panose="020B0604020202020204" pitchFamily="34" charset="0"/>
              </a:rPr>
              <a:t>Załącznik nr 4 – Klauzula informacyjna.</a:t>
            </a:r>
          </a:p>
          <a:p>
            <a:pPr>
              <a:lnSpc>
                <a:spcPct val="150000"/>
              </a:lnSpc>
            </a:pPr>
            <a:r>
              <a:rPr lang="pl-PL" sz="2000" dirty="0">
                <a:latin typeface="Arial" panose="020B0604020202020204" pitchFamily="34" charset="0"/>
                <a:cs typeface="Arial" panose="020B0604020202020204" pitchFamily="34" charset="0"/>
              </a:rPr>
              <a:t>Załącznik nr 5 – Zaświadczenie o udzielonej pomocy de </a:t>
            </a:r>
            <a:r>
              <a:rPr lang="pl-PL" sz="2000" dirty="0" err="1">
                <a:latin typeface="Arial" panose="020B0604020202020204" pitchFamily="34" charset="0"/>
                <a:cs typeface="Arial" panose="020B0604020202020204" pitchFamily="34" charset="0"/>
              </a:rPr>
              <a:t>minimis</a:t>
            </a:r>
            <a:r>
              <a:rPr lang="pl-PL" sz="2000" dirty="0">
                <a:latin typeface="Arial" panose="020B0604020202020204" pitchFamily="34" charset="0"/>
                <a:cs typeface="Arial" panose="020B0604020202020204" pitchFamily="34" charset="0"/>
              </a:rPr>
              <a:t>.</a:t>
            </a:r>
          </a:p>
          <a:p>
            <a:pPr>
              <a:lnSpc>
                <a:spcPct val="150000"/>
              </a:lnSpc>
            </a:pPr>
            <a:r>
              <a:rPr lang="pl-PL" sz="2000" dirty="0">
                <a:latin typeface="Arial" panose="020B0604020202020204" pitchFamily="34" charset="0"/>
                <a:cs typeface="Arial" panose="020B0604020202020204" pitchFamily="34" charset="0"/>
              </a:rPr>
              <a:t>Załącznik nr 6 - Formularz zmian do umowy.</a:t>
            </a:r>
          </a:p>
          <a:p>
            <a:pPr marL="1881188" indent="-1881188">
              <a:lnSpc>
                <a:spcPct val="150000"/>
              </a:lnSpc>
            </a:pPr>
            <a:r>
              <a:rPr lang="pl-PL" sz="2000" dirty="0">
                <a:latin typeface="Arial" panose="020B0604020202020204" pitchFamily="34" charset="0"/>
                <a:cs typeface="Arial" panose="020B0604020202020204" pitchFamily="34" charset="0"/>
              </a:rPr>
              <a:t>Załącznik nr 7 – Oświadczenie o zapoznaniu się z prezentacją „Równe traktowanie i niedyskryminacja na rynku pracy”.</a:t>
            </a:r>
          </a:p>
        </p:txBody>
      </p:sp>
    </p:spTree>
    <p:extLst>
      <p:ext uri="{BB962C8B-B14F-4D97-AF65-F5344CB8AC3E}">
        <p14:creationId xmlns:p14="http://schemas.microsoft.com/office/powerpoint/2010/main" val="205396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rostokąt 1"/>
          <p:cNvSpPr/>
          <p:nvPr/>
        </p:nvSpPr>
        <p:spPr>
          <a:xfrm>
            <a:off x="888076" y="368769"/>
            <a:ext cx="10415847" cy="523220"/>
          </a:xfrm>
          <a:prstGeom prst="rect">
            <a:avLst/>
          </a:prstGeom>
        </p:spPr>
        <p:txBody>
          <a:bodyPr wrap="squar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
        <p:nvSpPr>
          <p:cNvPr id="3" name="Prostokąt 2"/>
          <p:cNvSpPr/>
          <p:nvPr/>
        </p:nvSpPr>
        <p:spPr>
          <a:xfrm>
            <a:off x="559358" y="1325333"/>
            <a:ext cx="11073282" cy="4805867"/>
          </a:xfrm>
          <a:prstGeom prst="rect">
            <a:avLst/>
          </a:prstGeom>
        </p:spPr>
        <p:txBody>
          <a:bodyPr wrap="square">
            <a:spAutoFit/>
          </a:bodyPr>
          <a:lstStyle/>
          <a:p>
            <a:r>
              <a:rPr lang="pl-PL" sz="2000" dirty="0">
                <a:latin typeface="Arial" panose="020B0604020202020204" pitchFamily="34" charset="0"/>
                <a:cs typeface="Arial" panose="020B0604020202020204" pitchFamily="34" charset="0"/>
              </a:rPr>
              <a:t>Przed dokonaniem płatności Operator weryfikuje dokumenty rozliczeniowe, do których należą: </a:t>
            </a:r>
          </a:p>
          <a:p>
            <a:endParaRPr lang="pl-PL" sz="2000" dirty="0">
              <a:latin typeface="Arial" panose="020B0604020202020204" pitchFamily="34" charset="0"/>
              <a:cs typeface="Arial" panose="020B0604020202020204" pitchFamily="34" charset="0"/>
            </a:endParaRPr>
          </a:p>
          <a:p>
            <a:pPr marL="457200" indent="-457200">
              <a:lnSpc>
                <a:spcPct val="150000"/>
              </a:lnSpc>
              <a:buFont typeface="+mj-lt"/>
              <a:buAutoNum type="arabicParenR"/>
            </a:pPr>
            <a:r>
              <a:rPr lang="pl-PL" sz="2000" dirty="0">
                <a:latin typeface="Arial" panose="020B0604020202020204" pitchFamily="34" charset="0"/>
                <a:cs typeface="Arial" panose="020B0604020202020204" pitchFamily="34" charset="0"/>
              </a:rPr>
              <a:t>Formularz rozliczenia usługi rozwojowej – wersja elektroniczna dokumentu; </a:t>
            </a:r>
          </a:p>
          <a:p>
            <a:pPr marL="342900" indent="-342900">
              <a:lnSpc>
                <a:spcPct val="150000"/>
              </a:lnSpc>
              <a:buFont typeface="+mj-lt"/>
              <a:buAutoNum type="arabicParenR"/>
            </a:pPr>
            <a:endParaRPr lang="pl-PL" sz="2000" dirty="0">
              <a:latin typeface="Arial" panose="020B0604020202020204" pitchFamily="34" charset="0"/>
              <a:cs typeface="Arial" panose="020B0604020202020204" pitchFamily="34" charset="0"/>
            </a:endParaRPr>
          </a:p>
          <a:p>
            <a:pPr marL="457200" indent="-457200">
              <a:lnSpc>
                <a:spcPct val="150000"/>
              </a:lnSpc>
              <a:buFont typeface="+mj-lt"/>
              <a:buAutoNum type="arabicParenR"/>
            </a:pPr>
            <a:r>
              <a:rPr lang="pl-PL" sz="2000" dirty="0">
                <a:latin typeface="Arial" panose="020B0604020202020204" pitchFamily="34" charset="0"/>
                <a:cs typeface="Arial" panose="020B0604020202020204" pitchFamily="34" charset="0"/>
              </a:rPr>
              <a:t>Dowód księgowy za zrealizowane usługi rozwojowe (faktura, rachunek lub inny równoważny dowód księgowy wystawiony zgodnie z przepisami ustawy z dnia 29 września 1994 r. o rachunkowości (Dz. U. z 2023r.  poz. 120, z późn.zm.), który zawiera następujące dane: dane usługobiorcy (nazwa przedsiębiorstwa), tytuł usługi rozwojowej zgodny z Kartą Usługi, liczbę godzin usługi rozwojowej, cena usługi (netto/ brutto) identyfikatory nadane w Bazie Usług Rozwojowych (numer usługi w BUR, numer ID wsparcia) – wersja elektroniczna/skan dokumentu; </a:t>
            </a:r>
          </a:p>
        </p:txBody>
      </p:sp>
    </p:spTree>
    <p:extLst>
      <p:ext uri="{BB962C8B-B14F-4D97-AF65-F5344CB8AC3E}">
        <p14:creationId xmlns:p14="http://schemas.microsoft.com/office/powerpoint/2010/main" val="2495581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46810" y="2796107"/>
            <a:ext cx="8498379" cy="2239844"/>
          </a:xfrm>
          <a:prstGeom prst="rect">
            <a:avLst/>
          </a:prstGeom>
        </p:spPr>
        <p:txBody>
          <a:bodyPr wrap="square">
            <a:spAutoFit/>
          </a:bodyPr>
          <a:lstStyle/>
          <a:p>
            <a:pPr algn="ctr">
              <a:lnSpc>
                <a:spcPct val="150000"/>
              </a:lnSpc>
            </a:pPr>
            <a:r>
              <a:rPr lang="pl-PL" sz="2400" dirty="0">
                <a:latin typeface="Arial" panose="020B0604020202020204" pitchFamily="34" charset="0"/>
                <a:cs typeface="Arial" panose="020B0604020202020204" pitchFamily="34" charset="0"/>
              </a:rPr>
              <a:t>Wojewódzki Urząd Pracy w Warszawie pełnić będzie funkcję Operatora Podmiotowego Systemu Finansowania </a:t>
            </a:r>
          </a:p>
          <a:p>
            <a:pPr algn="ctr">
              <a:lnSpc>
                <a:spcPct val="150000"/>
              </a:lnSpc>
            </a:pPr>
            <a:r>
              <a:rPr lang="pl-PL" sz="2400" dirty="0">
                <a:latin typeface="Arial" panose="020B0604020202020204" pitchFamily="34" charset="0"/>
                <a:cs typeface="Arial" panose="020B0604020202020204" pitchFamily="34" charset="0"/>
              </a:rPr>
              <a:t>usług rozwojowych. </a:t>
            </a:r>
          </a:p>
          <a:p>
            <a:pPr algn="ctr">
              <a:lnSpc>
                <a:spcPct val="150000"/>
              </a:lnSpc>
            </a:pPr>
            <a:endParaRPr lang="pl-PL" sz="2400" dirty="0">
              <a:latin typeface="Arial" panose="020B0604020202020204" pitchFamily="34" charset="0"/>
              <a:cs typeface="Arial" panose="020B0604020202020204" pitchFamily="34" charset="0"/>
            </a:endParaRPr>
          </a:p>
        </p:txBody>
      </p:sp>
      <p:sp>
        <p:nvSpPr>
          <p:cNvPr id="3" name="pole tekstowe 2"/>
          <p:cNvSpPr txBox="1"/>
          <p:nvPr/>
        </p:nvSpPr>
        <p:spPr>
          <a:xfrm>
            <a:off x="4869233" y="432262"/>
            <a:ext cx="2453534" cy="523220"/>
          </a:xfrm>
          <a:prstGeom prst="rect">
            <a:avLst/>
          </a:prstGeom>
          <a:noFill/>
        </p:spPr>
        <p:txBody>
          <a:bodyPr wrap="square" rtlCol="0">
            <a:spAutoFit/>
          </a:bodyPr>
          <a:lstStyle/>
          <a:p>
            <a:r>
              <a:rPr lang="pl-PL" sz="2800" b="1" dirty="0">
                <a:solidFill>
                  <a:srgbClr val="0052B0"/>
                </a:solidFill>
                <a:latin typeface="Arial" panose="020B0604020202020204" pitchFamily="34" charset="0"/>
                <a:cs typeface="Arial" panose="020B0604020202020204" pitchFamily="34" charset="0"/>
              </a:rPr>
              <a:t>Beneficjent</a:t>
            </a:r>
          </a:p>
        </p:txBody>
      </p:sp>
    </p:spTree>
    <p:extLst>
      <p:ext uri="{BB962C8B-B14F-4D97-AF65-F5344CB8AC3E}">
        <p14:creationId xmlns:p14="http://schemas.microsoft.com/office/powerpoint/2010/main" val="1065029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54818" y="1437088"/>
            <a:ext cx="11244105" cy="2862322"/>
          </a:xfrm>
          <a:prstGeom prst="rect">
            <a:avLst/>
          </a:prstGeom>
          <a:ln>
            <a:noFill/>
          </a:ln>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3) Potwierdzenie zapłaty za poszczególne dowody księgowe (płatność dokonana wyłącznie przelewem, np. wydruk potwierdzenia dokonania płatności z konta bankowego) – wersja elektroniczna; </a:t>
            </a:r>
          </a:p>
          <a:p>
            <a:pPr>
              <a:lnSpc>
                <a:spcPct val="150000"/>
              </a:lnSpc>
            </a:pPr>
            <a:endParaRPr lang="pl-PL" sz="2000" dirty="0">
              <a:latin typeface="Arial" panose="020B0604020202020204" pitchFamily="34" charset="0"/>
              <a:cs typeface="Arial" panose="020B0604020202020204" pitchFamily="34" charset="0"/>
            </a:endParaRPr>
          </a:p>
          <a:p>
            <a:pPr marL="269875" indent="-269875">
              <a:lnSpc>
                <a:spcPct val="150000"/>
              </a:lnSpc>
            </a:pPr>
            <a:r>
              <a:rPr lang="pl-PL" sz="2000" dirty="0">
                <a:latin typeface="Arial" panose="020B0604020202020204" pitchFamily="34" charset="0"/>
                <a:cs typeface="Arial" panose="020B0604020202020204" pitchFamily="34" charset="0"/>
              </a:rPr>
              <a:t>4) Potwierdzenie  wpływu środków za wykonanie usługi rozwojowej na rachunek bankowy podmiotu świadczącego usługę rozwojową – skan dokumentu;</a:t>
            </a:r>
          </a:p>
        </p:txBody>
      </p:sp>
      <p:sp>
        <p:nvSpPr>
          <p:cNvPr id="3" name="Prostokąt 2">
            <a:extLst>
              <a:ext uri="{FF2B5EF4-FFF2-40B4-BE49-F238E27FC236}">
                <a16:creationId xmlns:a16="http://schemas.microsoft.com/office/drawing/2014/main" id="{54D531C8-90A4-48AA-863B-9D6191EAF704}"/>
              </a:ext>
            </a:extLst>
          </p:cNvPr>
          <p:cNvSpPr/>
          <p:nvPr/>
        </p:nvSpPr>
        <p:spPr>
          <a:xfrm>
            <a:off x="2108730" y="421511"/>
            <a:ext cx="8336280" cy="523220"/>
          </a:xfrm>
          <a:prstGeom prst="rect">
            <a:avLst/>
          </a:prstGeom>
        </p:spPr>
        <p:txBody>
          <a:bodyPr wrap="square">
            <a:spAutoFit/>
          </a:bodyPr>
          <a:lstStyle/>
          <a:p>
            <a:pPr lvl="0"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Tree>
    <p:extLst>
      <p:ext uri="{BB962C8B-B14F-4D97-AF65-F5344CB8AC3E}">
        <p14:creationId xmlns:p14="http://schemas.microsoft.com/office/powerpoint/2010/main" val="3264990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3965" y="1582341"/>
            <a:ext cx="10359850" cy="4651979"/>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5) zaświadczenie o ukończeniu usługi rozwojowej, zawierające: tytuł usługi rozwojowej, identyfikatory nadane w systemie informatycznym (numer usługi w BUR, numer ID wsparcia), dane usługobiorcy, imię i nazwisko Uczestnika, datę świadczenia usługi rozwojowej, liczbę godzin usługi rozwojowej, informację na temat efektów uczenia się, do których uzyskania usługobiorca przygotowywał się w procesie uczenia się, lub innych osiągniętych efektów tych usług, oraz kod kwalifikacji w Zintegrowanym Rejestrze Kwalifikacji, jeżeli usługa miała na celu przygotowanie do uzyskania kwalifikacji, o której mowa w art. 2 pkt 8 ustawy z dnia 22 grudnia 2015 r. o Zintegrowanym Systemie Kwalifikacji, w sposób określony w tej ustawie – skan dokumentu; </a:t>
            </a:r>
          </a:p>
        </p:txBody>
      </p:sp>
      <p:sp>
        <p:nvSpPr>
          <p:cNvPr id="3" name="Prostokąt 2"/>
          <p:cNvSpPr/>
          <p:nvPr/>
        </p:nvSpPr>
        <p:spPr>
          <a:xfrm>
            <a:off x="2658199" y="466628"/>
            <a:ext cx="6875601"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Tree>
    <p:extLst>
      <p:ext uri="{BB962C8B-B14F-4D97-AF65-F5344CB8AC3E}">
        <p14:creationId xmlns:p14="http://schemas.microsoft.com/office/powerpoint/2010/main" val="1901710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02344" y="1466603"/>
            <a:ext cx="10870251" cy="3323987"/>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6) ankiety oceniające usługi rozwojowe wypełnione przez Wnioskodawcę delegującego pracowników do udziału w usłudze rozwojowej i pracownika Wnioskodawcy uczestniczącego w usłudze rozwojowej – dokument pdf wygenerowany z Bazy Usług Rozwojowych;</a:t>
            </a:r>
          </a:p>
          <a:p>
            <a:pPr marL="269875" indent="-269875">
              <a:lnSpc>
                <a:spcPct val="150000"/>
              </a:lnSpc>
            </a:pPr>
            <a:r>
              <a:rPr lang="pl-PL" sz="2000" dirty="0">
                <a:latin typeface="Arial" panose="020B0604020202020204" pitchFamily="34" charset="0"/>
                <a:cs typeface="Arial" panose="020B0604020202020204" pitchFamily="34" charset="0"/>
              </a:rPr>
              <a:t>7) oświadczenie Wnioskodawcy o zapoznaniu się przez wszystkich pracowników korzystających z usług rozwojowych z prezentacją pt. „Równe traktowanie i niedyskryminacja na rynku pracy” udostępnioną przez Operatora;</a:t>
            </a:r>
          </a:p>
        </p:txBody>
      </p:sp>
      <p:sp>
        <p:nvSpPr>
          <p:cNvPr id="3" name="Prostokąt 2"/>
          <p:cNvSpPr/>
          <p:nvPr/>
        </p:nvSpPr>
        <p:spPr>
          <a:xfrm>
            <a:off x="2862582" y="440749"/>
            <a:ext cx="6875600"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Tree>
    <p:extLst>
      <p:ext uri="{BB962C8B-B14F-4D97-AF65-F5344CB8AC3E}">
        <p14:creationId xmlns:p14="http://schemas.microsoft.com/office/powerpoint/2010/main" val="1800625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05608" y="1490008"/>
            <a:ext cx="10380784" cy="1938992"/>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8) umowy o pracę – w przypadku korzystania z usług rozwojowych przez pracowników kontraktowych zatrudnionych na podstawie przepisów Kodeksu cywilnego - zmiana formy zatrudnienia na określoną przepisami Kodeksu pracy powinna nastąpić przed złożeniem dokumentów rozliczeniowych.</a:t>
            </a:r>
          </a:p>
        </p:txBody>
      </p:sp>
      <p:sp>
        <p:nvSpPr>
          <p:cNvPr id="3" name="Prostokąt 2"/>
          <p:cNvSpPr/>
          <p:nvPr/>
        </p:nvSpPr>
        <p:spPr>
          <a:xfrm>
            <a:off x="2862582" y="423497"/>
            <a:ext cx="6875600"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Tree>
    <p:extLst>
      <p:ext uri="{BB962C8B-B14F-4D97-AF65-F5344CB8AC3E}">
        <p14:creationId xmlns:p14="http://schemas.microsoft.com/office/powerpoint/2010/main" val="1756612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4111924" y="388189"/>
            <a:ext cx="3968151" cy="461665"/>
          </a:xfrm>
          <a:prstGeom prst="rect">
            <a:avLst/>
          </a:prstGeom>
          <a:noFill/>
        </p:spPr>
        <p:txBody>
          <a:bodyPr wrap="square" rtlCol="0">
            <a:spAutoFit/>
          </a:bodyPr>
          <a:lstStyle/>
          <a:p>
            <a:pPr algn="ctr"/>
            <a:r>
              <a:rPr lang="pl-PL" sz="2400" b="1" dirty="0">
                <a:solidFill>
                  <a:srgbClr val="0052B0"/>
                </a:solidFill>
                <a:latin typeface="Arial" panose="020B0604020202020204" pitchFamily="34" charset="0"/>
                <a:cs typeface="Arial" panose="020B0604020202020204" pitchFamily="34" charset="0"/>
              </a:rPr>
              <a:t>Podpis dokumentów</a:t>
            </a:r>
          </a:p>
        </p:txBody>
      </p:sp>
      <p:sp>
        <p:nvSpPr>
          <p:cNvPr id="3" name="pole tekstowe 2"/>
          <p:cNvSpPr txBox="1"/>
          <p:nvPr/>
        </p:nvSpPr>
        <p:spPr>
          <a:xfrm>
            <a:off x="1291087" y="2156603"/>
            <a:ext cx="9609826" cy="3347840"/>
          </a:xfrm>
          <a:prstGeom prst="rect">
            <a:avLst/>
          </a:prstGeom>
          <a:noFill/>
        </p:spPr>
        <p:txBody>
          <a:bodyPr wrap="square" rtlCol="0">
            <a:spAutoFit/>
          </a:bodyPr>
          <a:lstStyle/>
          <a:p>
            <a:pPr algn="ctr">
              <a:lnSpc>
                <a:spcPct val="150000"/>
              </a:lnSpc>
            </a:pPr>
            <a:r>
              <a:rPr lang="pl-PL" sz="2400" dirty="0">
                <a:latin typeface="Arial" panose="020B0604020202020204" pitchFamily="34" charset="0"/>
                <a:cs typeface="Arial" panose="020B0604020202020204" pitchFamily="34" charset="0"/>
              </a:rPr>
              <a:t>Wnioskodawca zatwierdza i podpisuje: </a:t>
            </a:r>
          </a:p>
          <a:p>
            <a:pPr marL="342900" indent="-342900">
              <a:lnSpc>
                <a:spcPct val="150000"/>
              </a:lnSpc>
              <a:buFont typeface="Arial" panose="020B0604020202020204" pitchFamily="34" charset="0"/>
              <a:buChar char="•"/>
            </a:pPr>
            <a:r>
              <a:rPr lang="pl-PL" sz="2400" dirty="0">
                <a:latin typeface="Arial" panose="020B0604020202020204" pitchFamily="34" charset="0"/>
                <a:cs typeface="Arial" panose="020B0604020202020204" pitchFamily="34" charset="0"/>
              </a:rPr>
              <a:t>wniosek o dofinansowanie usługi rozwojowej,</a:t>
            </a:r>
          </a:p>
          <a:p>
            <a:pPr marL="342900" indent="-342900">
              <a:lnSpc>
                <a:spcPct val="150000"/>
              </a:lnSpc>
              <a:buFont typeface="Arial" panose="020B0604020202020204" pitchFamily="34" charset="0"/>
              <a:buChar char="•"/>
            </a:pPr>
            <a:r>
              <a:rPr lang="pl-PL" sz="2400" dirty="0">
                <a:latin typeface="Arial" panose="020B0604020202020204" pitchFamily="34" charset="0"/>
                <a:cs typeface="Arial" panose="020B0604020202020204" pitchFamily="34" charset="0"/>
              </a:rPr>
              <a:t>umowę,</a:t>
            </a:r>
          </a:p>
          <a:p>
            <a:pPr marL="342900" indent="-342900">
              <a:lnSpc>
                <a:spcPct val="150000"/>
              </a:lnSpc>
              <a:buFont typeface="Arial" panose="020B0604020202020204" pitchFamily="34" charset="0"/>
              <a:buChar char="•"/>
            </a:pPr>
            <a:r>
              <a:rPr lang="pl-PL" sz="2400" dirty="0">
                <a:latin typeface="Arial" panose="020B0604020202020204" pitchFamily="34" charset="0"/>
                <a:cs typeface="Arial" panose="020B0604020202020204" pitchFamily="34" charset="0"/>
              </a:rPr>
              <a:t>formularz rozliczenia usługi rozwojowej,</a:t>
            </a:r>
          </a:p>
          <a:p>
            <a:pPr algn="ctr">
              <a:lnSpc>
                <a:spcPct val="150000"/>
              </a:lnSpc>
            </a:pPr>
            <a:r>
              <a:rPr lang="pl-PL" sz="2400" dirty="0">
                <a:latin typeface="Arial" panose="020B0604020202020204" pitchFamily="34" charset="0"/>
                <a:cs typeface="Arial" panose="020B0604020202020204" pitchFamily="34" charset="0"/>
              </a:rPr>
              <a:t> z wykorzystaniem profilu zaufanego lub podpisu kwalifikowalnego. </a:t>
            </a:r>
          </a:p>
          <a:p>
            <a:pPr algn="ctr">
              <a:lnSpc>
                <a:spcPct val="150000"/>
              </a:lnSpc>
            </a:pPr>
            <a:endParaRPr lang="pl-P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976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9648" y="1517302"/>
            <a:ext cx="10952704" cy="4708981"/>
          </a:xfrm>
          <a:prstGeom prst="rect">
            <a:avLst/>
          </a:prstGeom>
        </p:spPr>
        <p:txBody>
          <a:bodyPr wrap="square">
            <a:spAutoFit/>
          </a:bodyPr>
          <a:lstStyle/>
          <a:p>
            <a:pPr marL="354013" indent="-354013">
              <a:lnSpc>
                <a:spcPct val="150000"/>
              </a:lnSpc>
            </a:pPr>
            <a:r>
              <a:rPr lang="pl-PL" sz="2000" dirty="0">
                <a:latin typeface="Arial" panose="020B0604020202020204" pitchFamily="34" charset="0"/>
                <a:cs typeface="Arial" panose="020B0604020202020204" pitchFamily="34" charset="0"/>
              </a:rPr>
              <a:t>1.	Wnioskodawca zobowiązuje się, w zakresie realizacji Umowy, do poddania się kontroli   przeprowadzanej przez Operatora lub inną instytucję uprawnioną do przeprowadzania kontroli na podstawie odrębnych przepisów lub upoważnienia oraz zobowiązuje się do przedstawiania na pisemne wezwanie Operatora wszelkich informacji i wyjaśnień związanych z realizacją usług rozwojowych, w terminie określonym w wezwaniu. </a:t>
            </a:r>
          </a:p>
          <a:p>
            <a:pPr marL="361950" indent="-361950">
              <a:lnSpc>
                <a:spcPct val="150000"/>
              </a:lnSpc>
              <a:buAutoNum type="arabicPeriod" startAt="2"/>
            </a:pPr>
            <a:r>
              <a:rPr lang="pl-PL" sz="2000" dirty="0">
                <a:latin typeface="Arial" panose="020B0604020202020204" pitchFamily="34" charset="0"/>
                <a:cs typeface="Arial" panose="020B0604020202020204" pitchFamily="34" charset="0"/>
              </a:rPr>
              <a:t>Wnioskodawca zobowiązuje się również do przekazania Operatorowi harmonogramu realizacji usług rozwojowych, o ile harmonogram nie jest rozpisany w Karcie Usług. </a:t>
            </a:r>
          </a:p>
          <a:p>
            <a:pPr marL="354013" indent="-354013">
              <a:lnSpc>
                <a:spcPct val="150000"/>
              </a:lnSpc>
              <a:buAutoNum type="arabicPeriod" startAt="2"/>
            </a:pPr>
            <a:r>
              <a:rPr lang="pl-PL" sz="2000" dirty="0">
                <a:latin typeface="Arial" panose="020B0604020202020204" pitchFamily="34" charset="0"/>
                <a:cs typeface="Arial" panose="020B0604020202020204" pitchFamily="34" charset="0"/>
              </a:rPr>
              <a:t>Wnioskodawca zobowiązuje się do niezwłocznego informowania Operatora o problemach w   realizacji usług oraz wszelkich zmianach w harmonogramie usług. </a:t>
            </a:r>
          </a:p>
          <a:p>
            <a:pPr marL="457200" indent="-457200">
              <a:lnSpc>
                <a:spcPct val="150000"/>
              </a:lnSpc>
              <a:buAutoNum type="arabicPeriod" startAt="2"/>
            </a:pPr>
            <a:endParaRPr lang="pl-PL" sz="2000" dirty="0">
              <a:latin typeface="Arial" panose="020B0604020202020204" pitchFamily="34" charset="0"/>
              <a:cs typeface="Arial" panose="020B0604020202020204" pitchFamily="34" charset="0"/>
            </a:endParaRPr>
          </a:p>
        </p:txBody>
      </p:sp>
      <p:sp>
        <p:nvSpPr>
          <p:cNvPr id="3" name="pole tekstowe 2"/>
          <p:cNvSpPr txBox="1"/>
          <p:nvPr/>
        </p:nvSpPr>
        <p:spPr>
          <a:xfrm>
            <a:off x="3714404" y="394933"/>
            <a:ext cx="4763192" cy="523220"/>
          </a:xfrm>
          <a:prstGeom prst="rect">
            <a:avLst/>
          </a:prstGeom>
          <a:noFill/>
        </p:spPr>
        <p:txBody>
          <a:bodyPr wrap="square" rtlCol="0">
            <a:spAutoFit/>
          </a:bodyPr>
          <a:lstStyle/>
          <a:p>
            <a:pPr algn="ctr"/>
            <a:r>
              <a:rPr lang="pl-PL" sz="2800" b="1" dirty="0">
                <a:solidFill>
                  <a:srgbClr val="0052B0"/>
                </a:solidFill>
                <a:latin typeface="Arial" panose="020B0604020202020204" pitchFamily="34" charset="0"/>
                <a:cs typeface="Arial" panose="020B0604020202020204" pitchFamily="34" charset="0"/>
              </a:rPr>
              <a:t>Kontrola i monitorowanie</a:t>
            </a:r>
          </a:p>
        </p:txBody>
      </p:sp>
    </p:spTree>
    <p:extLst>
      <p:ext uri="{BB962C8B-B14F-4D97-AF65-F5344CB8AC3E}">
        <p14:creationId xmlns:p14="http://schemas.microsoft.com/office/powerpoint/2010/main" val="33086578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91243" y="1483982"/>
            <a:ext cx="9609513" cy="4708981"/>
          </a:xfrm>
          <a:prstGeom prst="rect">
            <a:avLst/>
          </a:prstGeom>
        </p:spPr>
        <p:txBody>
          <a:bodyPr wrap="square">
            <a:spAutoFit/>
          </a:bodyPr>
          <a:lstStyle/>
          <a:p>
            <a:pPr marL="354013" indent="-354013">
              <a:lnSpc>
                <a:spcPct val="150000"/>
              </a:lnSpc>
              <a:buAutoNum type="arabicPeriod" startAt="4"/>
            </a:pPr>
            <a:r>
              <a:rPr lang="pl-PL" sz="2000" dirty="0">
                <a:latin typeface="Arial" panose="020B0604020202020204" pitchFamily="34" charset="0"/>
                <a:cs typeface="Arial" panose="020B0604020202020204" pitchFamily="34" charset="0"/>
              </a:rPr>
              <a:t>Kontrola może zostać przeprowadzona w trakcie realizacji umowy lub projektu, na ich zakończenie lub po ich zakończeniu.</a:t>
            </a:r>
          </a:p>
          <a:p>
            <a:pPr marL="457200" indent="-457200">
              <a:lnSpc>
                <a:spcPct val="150000"/>
              </a:lnSpc>
              <a:buAutoNum type="arabicPeriod" startAt="4"/>
            </a:pPr>
            <a:endParaRPr lang="pl-PL" sz="2000" dirty="0">
              <a:latin typeface="Arial" panose="020B0604020202020204" pitchFamily="34" charset="0"/>
              <a:cs typeface="Arial" panose="020B0604020202020204" pitchFamily="34" charset="0"/>
            </a:endParaRPr>
          </a:p>
          <a:p>
            <a:pPr marL="354013" indent="-354013">
              <a:lnSpc>
                <a:spcPct val="150000"/>
              </a:lnSpc>
              <a:tabLst>
                <a:tab pos="354013" algn="l"/>
              </a:tabLst>
            </a:pPr>
            <a:r>
              <a:rPr lang="pl-PL" sz="2000" dirty="0">
                <a:latin typeface="Arial" panose="020B0604020202020204" pitchFamily="34" charset="0"/>
                <a:cs typeface="Arial" panose="020B0604020202020204" pitchFamily="34" charset="0"/>
              </a:rPr>
              <a:t>5.	Kontrole prowadzone w odniesieniu do Wnioskodawcy lub uczestników projektu są przeprowadzane: </a:t>
            </a:r>
          </a:p>
          <a:p>
            <a:pPr>
              <a:lnSpc>
                <a:spcPct val="150000"/>
              </a:lnSpc>
            </a:pPr>
            <a:r>
              <a:rPr lang="pl-PL" sz="2000" dirty="0">
                <a:latin typeface="Arial" panose="020B0604020202020204" pitchFamily="34" charset="0"/>
                <a:cs typeface="Arial" panose="020B0604020202020204" pitchFamily="34" charset="0"/>
              </a:rPr>
              <a:t>        1) na dokumentach, w tym w siedzibie Wnioskodawcy; </a:t>
            </a:r>
          </a:p>
          <a:p>
            <a:pPr>
              <a:lnSpc>
                <a:spcPct val="150000"/>
              </a:lnSpc>
            </a:pPr>
            <a:r>
              <a:rPr lang="pl-PL" sz="2000" dirty="0">
                <a:latin typeface="Arial" panose="020B0604020202020204" pitchFamily="34" charset="0"/>
                <a:cs typeface="Arial" panose="020B0604020202020204" pitchFamily="34" charset="0"/>
              </a:rPr>
              <a:t>        2) w miejscu realizacji usług rozwojowych (wizyty monitoringowe); </a:t>
            </a:r>
          </a:p>
          <a:p>
            <a:pPr marL="534988" indent="-534988">
              <a:lnSpc>
                <a:spcPct val="150000"/>
              </a:lnSpc>
            </a:pPr>
            <a:r>
              <a:rPr lang="pl-PL" sz="2000" dirty="0">
                <a:latin typeface="Arial" panose="020B0604020202020204" pitchFamily="34" charset="0"/>
                <a:cs typeface="Arial" panose="020B0604020202020204" pitchFamily="34" charset="0"/>
              </a:rPr>
              <a:t>        3) w wypadku szkoleń zdalnych – monitoring usługi w czasie rzeczywistym oraz na podstawie generowanych raportów dotyczących aktywności użytkowników. </a:t>
            </a:r>
          </a:p>
        </p:txBody>
      </p:sp>
      <p:sp>
        <p:nvSpPr>
          <p:cNvPr id="3" name="Prostokąt 2"/>
          <p:cNvSpPr/>
          <p:nvPr/>
        </p:nvSpPr>
        <p:spPr>
          <a:xfrm>
            <a:off x="3838009" y="363110"/>
            <a:ext cx="4515981"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Kontrola i monitorowanie</a:t>
            </a:r>
          </a:p>
        </p:txBody>
      </p:sp>
    </p:spTree>
    <p:extLst>
      <p:ext uri="{BB962C8B-B14F-4D97-AF65-F5344CB8AC3E}">
        <p14:creationId xmlns:p14="http://schemas.microsoft.com/office/powerpoint/2010/main" val="740166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03649" y="1537634"/>
            <a:ext cx="10021077" cy="2862322"/>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6.	Operator może przeprowadzić wizyty monitoringowe bez zapowiedzi na miejscu realizacji usług rozwojowych. Celem wizyt monitoringowych jest sprawdzenie faktycznego dostarczenia usług rozwojowych i ich zgodności ze standardami określonymi m.in. w Karcie Usługi. W przypadku stwierdzenia, iż stan faktyczny jest niezgodny z zawartą Umową, Operator może pomniejszyć kwotę refundacji albo częściowo lub w całości wypowiedzieć Umowę. </a:t>
            </a:r>
          </a:p>
        </p:txBody>
      </p:sp>
      <p:sp>
        <p:nvSpPr>
          <p:cNvPr id="3" name="Prostokąt 2"/>
          <p:cNvSpPr/>
          <p:nvPr/>
        </p:nvSpPr>
        <p:spPr>
          <a:xfrm>
            <a:off x="3894916" y="423497"/>
            <a:ext cx="4515981"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Kontrola i monitorowanie</a:t>
            </a:r>
          </a:p>
        </p:txBody>
      </p:sp>
    </p:spTree>
    <p:extLst>
      <p:ext uri="{BB962C8B-B14F-4D97-AF65-F5344CB8AC3E}">
        <p14:creationId xmlns:p14="http://schemas.microsoft.com/office/powerpoint/2010/main" val="15695098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32114" y="1707503"/>
            <a:ext cx="9719388" cy="2862322"/>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7. Podczas kontroli Wnioskodawca zapewni obecność osób upoważnionych do udzielania wyjaśnień na temat przebiegu realizacji Umowy.</a:t>
            </a:r>
          </a:p>
          <a:p>
            <a:pPr>
              <a:lnSpc>
                <a:spcPct val="150000"/>
              </a:lnSpc>
            </a:pPr>
            <a:endParaRPr lang="pl-PL" sz="2000" dirty="0">
              <a:latin typeface="Arial" panose="020B0604020202020204" pitchFamily="34" charset="0"/>
              <a:cs typeface="Arial" panose="020B0604020202020204" pitchFamily="34" charset="0"/>
            </a:endParaRPr>
          </a:p>
          <a:p>
            <a:pPr marL="269875" indent="-269875">
              <a:lnSpc>
                <a:spcPct val="150000"/>
              </a:lnSpc>
            </a:pPr>
            <a:r>
              <a:rPr lang="pl-PL" sz="2000" dirty="0">
                <a:latin typeface="Arial" panose="020B0604020202020204" pitchFamily="34" charset="0"/>
                <a:cs typeface="Arial" panose="020B0604020202020204" pitchFamily="34" charset="0"/>
              </a:rPr>
              <a:t>8. Utrudnianie lub uniemożliwienie realizacji uprawnień podmiotów kontrolujących może być traktowane jako odmowa poddania się kontroli, co może skutkować rozwiązaniem niniejszej Umowy. </a:t>
            </a:r>
          </a:p>
        </p:txBody>
      </p:sp>
      <p:sp>
        <p:nvSpPr>
          <p:cNvPr id="3" name="Prostokąt 2"/>
          <p:cNvSpPr/>
          <p:nvPr/>
        </p:nvSpPr>
        <p:spPr>
          <a:xfrm>
            <a:off x="3506990" y="414870"/>
            <a:ext cx="4515981"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Kontrola i monitorowanie</a:t>
            </a:r>
          </a:p>
        </p:txBody>
      </p:sp>
    </p:spTree>
    <p:extLst>
      <p:ext uri="{BB962C8B-B14F-4D97-AF65-F5344CB8AC3E}">
        <p14:creationId xmlns:p14="http://schemas.microsoft.com/office/powerpoint/2010/main" val="24341758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2589362" y="2087592"/>
            <a:ext cx="7013276" cy="3347840"/>
          </a:xfrm>
          <a:prstGeom prst="rect">
            <a:avLst/>
          </a:prstGeom>
          <a:noFill/>
        </p:spPr>
        <p:txBody>
          <a:bodyPr wrap="square" rtlCol="0">
            <a:spAutoFit/>
          </a:bodyPr>
          <a:lstStyle/>
          <a:p>
            <a:pPr algn="ctr">
              <a:lnSpc>
                <a:spcPct val="150000"/>
              </a:lnSpc>
            </a:pPr>
            <a:r>
              <a:rPr lang="pl-PL" sz="2400" dirty="0">
                <a:latin typeface="Arial" panose="020B0604020202020204" pitchFamily="34" charset="0"/>
                <a:cs typeface="Arial" panose="020B0604020202020204" pitchFamily="34" charset="0"/>
              </a:rPr>
              <a:t>1 Pracownik = 1 szkolenie</a:t>
            </a:r>
          </a:p>
          <a:p>
            <a:pPr algn="ctr">
              <a:lnSpc>
                <a:spcPct val="150000"/>
              </a:lnSpc>
            </a:pPr>
            <a:r>
              <a:rPr lang="pl-PL" sz="2400" dirty="0">
                <a:latin typeface="Arial" panose="020B0604020202020204" pitchFamily="34" charset="0"/>
                <a:cs typeface="Arial" panose="020B0604020202020204" pitchFamily="34" charset="0"/>
              </a:rPr>
              <a:t>1 Wnioskodawca = 1 wniosek w danym naborze</a:t>
            </a:r>
          </a:p>
          <a:p>
            <a:pPr algn="ctr">
              <a:lnSpc>
                <a:spcPct val="150000"/>
              </a:lnSpc>
            </a:pPr>
            <a:r>
              <a:rPr lang="pl-PL" sz="2400" dirty="0">
                <a:latin typeface="Arial" panose="020B0604020202020204" pitchFamily="34" charset="0"/>
                <a:cs typeface="Arial" panose="020B0604020202020204" pitchFamily="34" charset="0"/>
              </a:rPr>
              <a:t>1 Wnioskodawca      Pracowników</a:t>
            </a:r>
          </a:p>
          <a:p>
            <a:pPr algn="ctr">
              <a:lnSpc>
                <a:spcPct val="150000"/>
              </a:lnSpc>
            </a:pPr>
            <a:endParaRPr lang="pl-PL" sz="2400" dirty="0">
              <a:latin typeface="Arial" panose="020B0604020202020204" pitchFamily="34" charset="0"/>
              <a:cs typeface="Arial" panose="020B0604020202020204" pitchFamily="34" charset="0"/>
            </a:endParaRPr>
          </a:p>
          <a:p>
            <a:pPr algn="ctr">
              <a:lnSpc>
                <a:spcPct val="150000"/>
              </a:lnSpc>
            </a:pPr>
            <a:endParaRPr lang="pl-PL" sz="2400" dirty="0">
              <a:latin typeface="Arial" panose="020B0604020202020204" pitchFamily="34" charset="0"/>
              <a:cs typeface="Arial" panose="020B0604020202020204" pitchFamily="34" charset="0"/>
            </a:endParaRPr>
          </a:p>
          <a:p>
            <a:pPr algn="ctr">
              <a:lnSpc>
                <a:spcPct val="150000"/>
              </a:lnSpc>
            </a:pPr>
            <a:r>
              <a:rPr lang="pl-PL" sz="2000" dirty="0">
                <a:latin typeface="Arial" panose="020B0604020202020204" pitchFamily="34" charset="0"/>
                <a:cs typeface="Arial" panose="020B0604020202020204" pitchFamily="34" charset="0"/>
              </a:rPr>
              <a:t>Założenia mogą ulec zmianie.</a:t>
            </a:r>
          </a:p>
        </p:txBody>
      </p:sp>
      <p:sp>
        <p:nvSpPr>
          <p:cNvPr id="5" name="pole tekstowe 4"/>
          <p:cNvSpPr txBox="1"/>
          <p:nvPr/>
        </p:nvSpPr>
        <p:spPr>
          <a:xfrm>
            <a:off x="1833113" y="250166"/>
            <a:ext cx="8525774" cy="892552"/>
          </a:xfrm>
          <a:prstGeom prst="rect">
            <a:avLst/>
          </a:prstGeom>
          <a:noFill/>
        </p:spPr>
        <p:txBody>
          <a:bodyPr wrap="square" rtlCol="0">
            <a:spAutoFit/>
          </a:bodyPr>
          <a:lstStyle/>
          <a:p>
            <a:pPr algn="ctr"/>
            <a:r>
              <a:rPr lang="pl-PL" sz="2600" b="1" dirty="0">
                <a:solidFill>
                  <a:srgbClr val="0052B0"/>
                </a:solidFill>
                <a:latin typeface="Arial" panose="020B0604020202020204" pitchFamily="34" charset="0"/>
                <a:cs typeface="Arial" panose="020B0604020202020204" pitchFamily="34" charset="0"/>
              </a:rPr>
              <a:t>Główne założenia ubiegania się o dofinansowanie usług rozwojowych</a:t>
            </a:r>
          </a:p>
        </p:txBody>
      </p:sp>
      <p:sp>
        <p:nvSpPr>
          <p:cNvPr id="7" name="pole tekstowe 6"/>
          <p:cNvSpPr txBox="1"/>
          <p:nvPr/>
        </p:nvSpPr>
        <p:spPr>
          <a:xfrm>
            <a:off x="6095999" y="3195587"/>
            <a:ext cx="483080" cy="646331"/>
          </a:xfrm>
          <a:prstGeom prst="rect">
            <a:avLst/>
          </a:prstGeom>
          <a:noFill/>
        </p:spPr>
        <p:txBody>
          <a:bodyPr wrap="square" rtlCol="0">
            <a:spAutoFit/>
          </a:bodyPr>
          <a:lstStyle/>
          <a:p>
            <a:r>
              <a:rPr lang="pl-PL" sz="3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32366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19102" y="409694"/>
            <a:ext cx="8553795" cy="523220"/>
          </a:xfrm>
          <a:prstGeom prst="rect">
            <a:avLst/>
          </a:prstGeom>
        </p:spPr>
        <p:txBody>
          <a:bodyPr wrap="square">
            <a:spAutoFit/>
          </a:bodyPr>
          <a:lstStyle/>
          <a:p>
            <a:pPr algn="ctr"/>
            <a:r>
              <a:rPr lang="pl-PL" sz="2800" b="1" dirty="0">
                <a:solidFill>
                  <a:srgbClr val="0052B0"/>
                </a:solidFill>
                <a:latin typeface="Arial" panose="020B0604020202020204" pitchFamily="34" charset="0"/>
                <a:cs typeface="Arial" panose="020B0604020202020204" pitchFamily="34" charset="0"/>
              </a:rPr>
              <a:t>Ogólne założenia dotyczące realizacji PSF</a:t>
            </a:r>
          </a:p>
        </p:txBody>
      </p:sp>
      <p:sp>
        <p:nvSpPr>
          <p:cNvPr id="3" name="Prostokąt 2"/>
          <p:cNvSpPr/>
          <p:nvPr/>
        </p:nvSpPr>
        <p:spPr>
          <a:xfrm>
            <a:off x="723208" y="1438102"/>
            <a:ext cx="10457410" cy="4524315"/>
          </a:xfrm>
          <a:prstGeom prst="rect">
            <a:avLst/>
          </a:prstGeom>
        </p:spPr>
        <p:txBody>
          <a:bodyPr wrap="square">
            <a:spAutoFit/>
          </a:bodyPr>
          <a:lstStyle/>
          <a:p>
            <a:pPr marL="342900" indent="-34290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Tytuł projektu: Przedsiębiorco zainwestuj w swoją kadrę! 2</a:t>
            </a:r>
          </a:p>
          <a:p>
            <a:pPr marL="342900" indent="-34290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Projekt będzie realizowany do </a:t>
            </a:r>
            <a:r>
              <a:rPr lang="pl-PL" sz="2400" u="sng" dirty="0">
                <a:latin typeface="Arial" panose="020B0604020202020204" pitchFamily="34" charset="0"/>
                <a:cs typeface="Arial" panose="020B0604020202020204" pitchFamily="34" charset="0"/>
              </a:rPr>
              <a:t>30.06.2026 r.</a:t>
            </a:r>
          </a:p>
          <a:p>
            <a:pPr marL="342900" indent="-34290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Na wsparcie w ramach projektu została zaplanowana kwota w wysokości</a:t>
            </a:r>
            <a:r>
              <a:rPr lang="pl-PL" sz="2400" b="1" dirty="0">
                <a:latin typeface="Arial" panose="020B0604020202020204" pitchFamily="34" charset="0"/>
                <a:cs typeface="Arial" panose="020B0604020202020204" pitchFamily="34" charset="0"/>
              </a:rPr>
              <a:t> 25.488.481 PLN:</a:t>
            </a:r>
          </a:p>
          <a:p>
            <a:pPr>
              <a:lnSpc>
                <a:spcPct val="150000"/>
              </a:lnSpc>
            </a:pPr>
            <a:r>
              <a:rPr lang="pl-PL" sz="2400" dirty="0">
                <a:latin typeface="Arial" panose="020B0604020202020204" pitchFamily="34" charset="0"/>
                <a:cs typeface="Arial" panose="020B0604020202020204" pitchFamily="34" charset="0"/>
              </a:rPr>
              <a:t>    - w tym dofinansowanie UE –</a:t>
            </a:r>
            <a:r>
              <a:rPr lang="pl-PL" sz="2400" b="1" dirty="0">
                <a:latin typeface="Arial" panose="020B0604020202020204" pitchFamily="34" charset="0"/>
                <a:cs typeface="Arial" panose="020B0604020202020204" pitchFamily="34" charset="0"/>
              </a:rPr>
              <a:t> 21.665.208 PLN</a:t>
            </a:r>
          </a:p>
          <a:p>
            <a:pPr>
              <a:lnSpc>
                <a:spcPct val="150000"/>
              </a:lnSpc>
            </a:pPr>
            <a:r>
              <a:rPr lang="pl-PL" sz="2400" dirty="0">
                <a:latin typeface="Arial" panose="020B0604020202020204" pitchFamily="34" charset="0"/>
                <a:cs typeface="Arial" panose="020B0604020202020204" pitchFamily="34" charset="0"/>
              </a:rPr>
              <a:t>    - wkład własny przedsiębiorstwa/JST  – </a:t>
            </a:r>
            <a:r>
              <a:rPr lang="pl-PL" sz="2400" b="1" dirty="0">
                <a:latin typeface="Arial" panose="020B0604020202020204" pitchFamily="34" charset="0"/>
                <a:cs typeface="Arial" panose="020B0604020202020204" pitchFamily="34" charset="0"/>
              </a:rPr>
              <a:t>3.823.273 PLN</a:t>
            </a:r>
          </a:p>
          <a:p>
            <a:pPr marL="342900" indent="-34290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Dofinansowanie UE w projekcie realizowanym na obszarze regionu Mazowieckiego regionalnego jest równe </a:t>
            </a:r>
            <a:r>
              <a:rPr lang="pl-PL" sz="2400" b="1" dirty="0">
                <a:latin typeface="Arial" panose="020B0604020202020204" pitchFamily="34" charset="0"/>
                <a:cs typeface="Arial" panose="020B0604020202020204" pitchFamily="34" charset="0"/>
              </a:rPr>
              <a:t>85%</a:t>
            </a:r>
            <a:r>
              <a:rPr lang="pl-PL"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4488877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rostokąt 2"/>
          <p:cNvSpPr/>
          <p:nvPr/>
        </p:nvSpPr>
        <p:spPr>
          <a:xfrm>
            <a:off x="1078787" y="587155"/>
            <a:ext cx="9888235" cy="5762274"/>
          </a:xfrm>
          <a:prstGeom prst="rect">
            <a:avLst/>
          </a:prstGeom>
          <a:solidFill>
            <a:srgbClr val="A6D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Prostokąt 1"/>
          <p:cNvSpPr/>
          <p:nvPr/>
        </p:nvSpPr>
        <p:spPr>
          <a:xfrm>
            <a:off x="2817627" y="1184686"/>
            <a:ext cx="6749935" cy="4779001"/>
          </a:xfrm>
          <a:prstGeom prst="rect">
            <a:avLst/>
          </a:prstGeom>
        </p:spPr>
        <p:txBody>
          <a:bodyPr wrap="square">
            <a:spAutoFit/>
          </a:bodyPr>
          <a:lstStyle/>
          <a:p>
            <a:pPr algn="ctr">
              <a:lnSpc>
                <a:spcPct val="150000"/>
              </a:lnSpc>
            </a:pPr>
            <a:r>
              <a:rPr lang="pl-PL" sz="2600" dirty="0">
                <a:latin typeface="Arial" panose="020B0604020202020204" pitchFamily="34" charset="0"/>
                <a:cs typeface="Arial" panose="020B0604020202020204" pitchFamily="34" charset="0"/>
              </a:rPr>
              <a:t>Dziękujemy za uwagę i zachęcamy do korzystania z możliwości, jakie oferuje nasz projekt </a:t>
            </a:r>
          </a:p>
          <a:p>
            <a:pPr algn="ctr">
              <a:lnSpc>
                <a:spcPct val="150000"/>
              </a:lnSpc>
            </a:pPr>
            <a:r>
              <a:rPr lang="pl-PL" sz="2600" b="1" dirty="0">
                <a:latin typeface="Arial" panose="020B0604020202020204" pitchFamily="34" charset="0"/>
                <a:cs typeface="Arial" panose="020B0604020202020204" pitchFamily="34" charset="0"/>
              </a:rPr>
              <a:t>"Przedsiębiorco zainwestuj w swoją kadrę! 2"</a:t>
            </a:r>
            <a:r>
              <a:rPr lang="pl-PL" sz="2600" dirty="0">
                <a:latin typeface="Arial" panose="020B0604020202020204" pitchFamily="34" charset="0"/>
                <a:cs typeface="Arial" panose="020B0604020202020204" pitchFamily="34" charset="0"/>
              </a:rPr>
              <a:t>.</a:t>
            </a:r>
          </a:p>
          <a:p>
            <a:pPr algn="ctr">
              <a:lnSpc>
                <a:spcPct val="150000"/>
              </a:lnSpc>
            </a:pPr>
            <a:endParaRPr lang="pl-PL" sz="2800" dirty="0">
              <a:latin typeface="Arial" panose="020B0604020202020204" pitchFamily="34" charset="0"/>
              <a:cs typeface="Arial" panose="020B0604020202020204" pitchFamily="34" charset="0"/>
            </a:endParaRPr>
          </a:p>
          <a:p>
            <a:pPr algn="ctr">
              <a:lnSpc>
                <a:spcPct val="150000"/>
              </a:lnSpc>
            </a:pPr>
            <a:r>
              <a:rPr lang="pl-PL" sz="2400" dirty="0">
                <a:latin typeface="Arial" panose="020B0604020202020204" pitchFamily="34" charset="0"/>
                <a:cs typeface="Arial" panose="020B0604020202020204" pitchFamily="34" charset="0"/>
              </a:rPr>
              <a:t>Wszelkie pytania prosimy kierować na adres: </a:t>
            </a:r>
          </a:p>
          <a:p>
            <a:pPr algn="ctr">
              <a:lnSpc>
                <a:spcPct val="150000"/>
              </a:lnSpc>
            </a:pPr>
            <a:r>
              <a:rPr lang="pl-PL" sz="2400" b="1" dirty="0">
                <a:latin typeface="Arial" panose="020B0604020202020204" pitchFamily="34" charset="0"/>
                <a:cs typeface="Arial" panose="020B0604020202020204" pitchFamily="34" charset="0"/>
              </a:rPr>
              <a:t>burrmr@wup.mazowsze.pl </a:t>
            </a:r>
          </a:p>
        </p:txBody>
      </p:sp>
    </p:spTree>
    <p:extLst>
      <p:ext uri="{BB962C8B-B14F-4D97-AF65-F5344CB8AC3E}">
        <p14:creationId xmlns:p14="http://schemas.microsoft.com/office/powerpoint/2010/main" val="2143513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rostokąt 1"/>
          <p:cNvSpPr/>
          <p:nvPr/>
        </p:nvSpPr>
        <p:spPr>
          <a:xfrm>
            <a:off x="324196" y="231111"/>
            <a:ext cx="7257011" cy="3800561"/>
          </a:xfrm>
          <a:prstGeom prst="rect">
            <a:avLst/>
          </a:prstGeom>
          <a:solidFill>
            <a:srgbClr val="A6D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3" name="Prostokąt 2"/>
          <p:cNvSpPr/>
          <p:nvPr/>
        </p:nvSpPr>
        <p:spPr>
          <a:xfrm>
            <a:off x="3408217" y="3607724"/>
            <a:ext cx="7581207" cy="2078181"/>
          </a:xfrm>
          <a:prstGeom prst="rect">
            <a:avLst/>
          </a:prstGeom>
          <a:solidFill>
            <a:srgbClr val="A6D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solidFill>
                  <a:srgbClr val="0052B0"/>
                </a:solidFill>
                <a:latin typeface="Arial" panose="020B0604020202020204" pitchFamily="34" charset="0"/>
                <a:cs typeface="Arial" panose="020B0604020202020204" pitchFamily="34" charset="0"/>
              </a:rPr>
              <a:t>wupwarszawa.praca.gov.pl</a:t>
            </a:r>
          </a:p>
        </p:txBody>
      </p:sp>
      <p:sp>
        <p:nvSpPr>
          <p:cNvPr id="4" name="Prostokąt 3"/>
          <p:cNvSpPr/>
          <p:nvPr/>
        </p:nvSpPr>
        <p:spPr>
          <a:xfrm>
            <a:off x="3408217" y="3607724"/>
            <a:ext cx="4172990" cy="423948"/>
          </a:xfrm>
          <a:prstGeom prst="rect">
            <a:avLst/>
          </a:prstGeom>
          <a:solidFill>
            <a:srgbClr val="0052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4321232" y="1180754"/>
            <a:ext cx="2346960" cy="2031325"/>
          </a:xfrm>
          <a:prstGeom prst="rect">
            <a:avLst/>
          </a:prstGeom>
          <a:noFill/>
        </p:spPr>
        <p:txBody>
          <a:bodyPr wrap="square" rtlCol="0">
            <a:spAutoFit/>
          </a:bodyPr>
          <a:lstStyle/>
          <a:p>
            <a:r>
              <a:rPr lang="pl-PL" dirty="0">
                <a:solidFill>
                  <a:srgbClr val="0052B0"/>
                </a:solidFill>
              </a:rPr>
              <a:t>ul. Chłodna 52</a:t>
            </a:r>
          </a:p>
          <a:p>
            <a:r>
              <a:rPr lang="pl-PL" dirty="0">
                <a:solidFill>
                  <a:srgbClr val="0052B0"/>
                </a:solidFill>
              </a:rPr>
              <a:t>00-872 Warszawa</a:t>
            </a:r>
          </a:p>
          <a:p>
            <a:endParaRPr lang="pl-PL" dirty="0">
              <a:solidFill>
                <a:srgbClr val="0052B0"/>
              </a:solidFill>
            </a:endParaRPr>
          </a:p>
          <a:p>
            <a:r>
              <a:rPr lang="pl-PL" dirty="0">
                <a:solidFill>
                  <a:srgbClr val="0052B0"/>
                </a:solidFill>
              </a:rPr>
              <a:t>Tel.: 22 578 44 03,</a:t>
            </a:r>
          </a:p>
          <a:p>
            <a:r>
              <a:rPr lang="pl-PL" dirty="0">
                <a:solidFill>
                  <a:srgbClr val="0052B0"/>
                </a:solidFill>
              </a:rPr>
              <a:t>        22 578 44 35</a:t>
            </a:r>
          </a:p>
          <a:p>
            <a:endParaRPr lang="pl-PL" dirty="0">
              <a:solidFill>
                <a:srgbClr val="0052B0"/>
              </a:solidFill>
            </a:endParaRPr>
          </a:p>
          <a:p>
            <a:r>
              <a:rPr lang="pl-PL" dirty="0">
                <a:solidFill>
                  <a:srgbClr val="0052B0"/>
                </a:solidFill>
              </a:rPr>
              <a:t>Od godz. 8:00 do 16:00</a:t>
            </a:r>
          </a:p>
        </p:txBody>
      </p:sp>
      <p:pic>
        <p:nvPicPr>
          <p:cNvPr id="7" name="Obraz 6"/>
          <p:cNvPicPr>
            <a:picLocks noChangeAspect="1"/>
          </p:cNvPicPr>
          <p:nvPr/>
        </p:nvPicPr>
        <p:blipFill>
          <a:blip r:embed="rId2"/>
          <a:stretch>
            <a:fillRect/>
          </a:stretch>
        </p:blipFill>
        <p:spPr>
          <a:xfrm>
            <a:off x="842636" y="1180754"/>
            <a:ext cx="3110065" cy="1076818"/>
          </a:xfrm>
          <a:prstGeom prst="rect">
            <a:avLst/>
          </a:prstGeom>
        </p:spPr>
      </p:pic>
    </p:spTree>
    <p:extLst>
      <p:ext uri="{BB962C8B-B14F-4D97-AF65-F5344CB8AC3E}">
        <p14:creationId xmlns:p14="http://schemas.microsoft.com/office/powerpoint/2010/main" val="2925146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631276" y="376443"/>
            <a:ext cx="4918363" cy="523220"/>
          </a:xfrm>
          <a:prstGeom prst="rect">
            <a:avLst/>
          </a:prstGeom>
        </p:spPr>
        <p:txBody>
          <a:bodyPr wrap="square">
            <a:spAutoFit/>
          </a:bodyPr>
          <a:lstStyle/>
          <a:p>
            <a:r>
              <a:rPr lang="pl-PL" sz="2800" b="1" dirty="0">
                <a:solidFill>
                  <a:srgbClr val="0052B0"/>
                </a:solidFill>
                <a:latin typeface="Arial" panose="020B0604020202020204" pitchFamily="34" charset="0"/>
                <a:cs typeface="Arial" panose="020B0604020202020204" pitchFamily="34" charset="0"/>
              </a:rPr>
              <a:t>Obszar realizacji projektu</a:t>
            </a:r>
          </a:p>
        </p:txBody>
      </p:sp>
      <p:sp>
        <p:nvSpPr>
          <p:cNvPr id="3" name="Prostokąt 2"/>
          <p:cNvSpPr/>
          <p:nvPr/>
        </p:nvSpPr>
        <p:spPr>
          <a:xfrm>
            <a:off x="473825" y="1537855"/>
            <a:ext cx="11233266" cy="3826689"/>
          </a:xfrm>
          <a:prstGeom prst="rect">
            <a:avLst/>
          </a:prstGeom>
        </p:spPr>
        <p:txBody>
          <a:bodyPr wrap="square">
            <a:spAutoFit/>
          </a:bodyPr>
          <a:lstStyle/>
          <a:p>
            <a:pPr algn="ctr"/>
            <a:r>
              <a:rPr lang="pl-PL" sz="2400" u="sng" dirty="0">
                <a:solidFill>
                  <a:srgbClr val="0052B0"/>
                </a:solidFill>
                <a:latin typeface="Arial" panose="020B0604020202020204" pitchFamily="34" charset="0"/>
                <a:cs typeface="Arial" panose="020B0604020202020204" pitchFamily="34" charset="0"/>
              </a:rPr>
              <a:t>RMR- region Mazowiecki regionalny</a:t>
            </a:r>
          </a:p>
          <a:p>
            <a:pPr algn="ctr"/>
            <a:endParaRPr lang="pl-PL" sz="2400" dirty="0">
              <a:latin typeface="Arial" panose="020B0604020202020204" pitchFamily="34" charset="0"/>
              <a:cs typeface="Arial" panose="020B0604020202020204" pitchFamily="34" charset="0"/>
            </a:endParaRPr>
          </a:p>
          <a:p>
            <a:pPr algn="ctr"/>
            <a:r>
              <a:rPr lang="pl-PL" b="1" dirty="0">
                <a:latin typeface="Arial" panose="020B0604020202020204" pitchFamily="34" charset="0"/>
                <a:cs typeface="Arial" panose="020B0604020202020204" pitchFamily="34" charset="0"/>
              </a:rPr>
              <a:t>28 powiatów i 4 miasta na prawach powiatu</a:t>
            </a:r>
          </a:p>
          <a:p>
            <a:pPr algn="ctr"/>
            <a:endParaRPr lang="pl-PL"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Powiaty województwa mazowieckiego należące do </a:t>
            </a:r>
            <a:r>
              <a:rPr lang="pl-PL" b="1" dirty="0">
                <a:latin typeface="Arial" panose="020B0604020202020204" pitchFamily="34" charset="0"/>
                <a:cs typeface="Arial" panose="020B0604020202020204" pitchFamily="34" charset="0"/>
              </a:rPr>
              <a:t>regionu Mazowieckiego regionalnego </a:t>
            </a:r>
            <a:r>
              <a:rPr lang="pl-PL" dirty="0">
                <a:latin typeface="Arial" panose="020B0604020202020204" pitchFamily="34" charset="0"/>
                <a:cs typeface="Arial" panose="020B0604020202020204" pitchFamily="34" charset="0"/>
              </a:rPr>
              <a:t>to: białobrzeski, ciechanowski, garwoliński, gostyniński, grójecki, kozienicki, lipski, łosicki, makowski, mławski, ostrołęcki, ostrowski, płocki, płoński, przasnyski, przysuski, pułtuski, radomski, siedlecki, sierpecki, sochaczewski, sokołowski, szydłowiecki, węgrowski, wyszkowski, zwoleński, żuromiński, żyrardowski oraz miasta: Ostrołęka, Płock, Radom, Siedlce.</a:t>
            </a:r>
          </a:p>
          <a:p>
            <a:pPr marL="285750" indent="-285750">
              <a:lnSpc>
                <a:spcPct val="150000"/>
              </a:lnSpc>
              <a:buFont typeface="Wingdings" panose="05000000000000000000" pitchFamily="2" charset="2"/>
              <a:buChar char="Ø"/>
            </a:pPr>
            <a:endParaRPr lang="pl-P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1019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a:xfrm>
            <a:off x="2657440" y="423948"/>
            <a:ext cx="6877119" cy="639249"/>
          </a:xfrm>
        </p:spPr>
        <p:txBody>
          <a:bodyPr rtlCol="0">
            <a:noAutofit/>
          </a:bodyPr>
          <a:lstStyle/>
          <a:p>
            <a:pPr algn="ctr" rtl="0"/>
            <a:r>
              <a:rPr lang="pl-PL" b="1" dirty="0">
                <a:solidFill>
                  <a:srgbClr val="0052B0"/>
                </a:solidFill>
                <a:latin typeface="Arial" panose="020B0604020202020204" pitchFamily="34" charset="0"/>
                <a:cs typeface="Arial" panose="020B0604020202020204" pitchFamily="34" charset="0"/>
              </a:rPr>
              <a:t>Odbiorcy</a:t>
            </a:r>
            <a:r>
              <a:rPr lang="pl-PL" b="1" dirty="0">
                <a:solidFill>
                  <a:srgbClr val="0070C0"/>
                </a:solidFill>
                <a:latin typeface="Arial" panose="020B0604020202020204" pitchFamily="34" charset="0"/>
                <a:cs typeface="Arial" panose="020B0604020202020204" pitchFamily="34" charset="0"/>
              </a:rPr>
              <a:t> </a:t>
            </a:r>
            <a:r>
              <a:rPr lang="pl-PL" b="1" dirty="0">
                <a:solidFill>
                  <a:srgbClr val="0052B0"/>
                </a:solidFill>
                <a:latin typeface="Arial" panose="020B0604020202020204" pitchFamily="34" charset="0"/>
                <a:cs typeface="Arial" panose="020B0604020202020204" pitchFamily="34" charset="0"/>
              </a:rPr>
              <a:t>wsparcia </a:t>
            </a:r>
          </a:p>
        </p:txBody>
      </p:sp>
      <p:sp>
        <p:nvSpPr>
          <p:cNvPr id="38" name="Symbol zastępczy zawartości 17"/>
          <p:cNvSpPr txBox="1">
            <a:spLocks/>
          </p:cNvSpPr>
          <p:nvPr/>
        </p:nvSpPr>
        <p:spPr>
          <a:xfrm>
            <a:off x="541610" y="1161387"/>
            <a:ext cx="10939191" cy="5342930"/>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defTabSz="457200">
              <a:lnSpc>
                <a:spcPct val="150000"/>
              </a:lnSpc>
              <a:spcAft>
                <a:spcPts val="600"/>
              </a:spcAft>
              <a:buNone/>
              <a:defRPr/>
            </a:pPr>
            <a:r>
              <a:rPr lang="pl-PL" sz="1600" dirty="0">
                <a:solidFill>
                  <a:schemeClr val="tx1"/>
                </a:solidFill>
                <a:latin typeface="Arial" panose="020B0604020202020204" pitchFamily="34" charset="0"/>
                <a:cs typeface="Arial" panose="020B0604020202020204" pitchFamily="34" charset="0"/>
              </a:rPr>
              <a:t>Pracodawcy i pracownicy sektora:</a:t>
            </a:r>
          </a:p>
          <a:p>
            <a:pPr marL="285750" lvl="0" indent="-285750" defTabSz="457200">
              <a:lnSpc>
                <a:spcPct val="150000"/>
              </a:lnSpc>
              <a:spcAft>
                <a:spcPts val="600"/>
              </a:spcAft>
              <a:buFont typeface="Wingdings" panose="05000000000000000000" pitchFamily="2" charset="2"/>
              <a:buChar char="Ø"/>
              <a:defRPr/>
            </a:pPr>
            <a:r>
              <a:rPr lang="pl-PL" sz="1600" b="1" dirty="0">
                <a:solidFill>
                  <a:schemeClr val="tx1"/>
                </a:solidFill>
                <a:latin typeface="Arial" panose="020B0604020202020204" pitchFamily="34" charset="0"/>
                <a:cs typeface="Arial" panose="020B0604020202020204" pitchFamily="34" charset="0"/>
              </a:rPr>
              <a:t>mikroprzedsiębiorstw</a:t>
            </a:r>
            <a:r>
              <a:rPr lang="pl-PL" sz="1600" dirty="0">
                <a:solidFill>
                  <a:schemeClr val="tx1"/>
                </a:solidFill>
                <a:latin typeface="Arial" panose="020B0604020202020204" pitchFamily="34" charset="0"/>
                <a:cs typeface="Arial" panose="020B0604020202020204" pitchFamily="34" charset="0"/>
              </a:rPr>
              <a:t> (zatrudnia mniej niż 10 pracowników oraz jego roczny obrót nie przekracza 2 milionów euro lub całkowity bilans roczny nie przekracza 2 milionów euro);</a:t>
            </a:r>
          </a:p>
          <a:p>
            <a:pPr marL="285750" indent="-285750" defTabSz="457200">
              <a:lnSpc>
                <a:spcPct val="150000"/>
              </a:lnSpc>
              <a:spcAft>
                <a:spcPts val="600"/>
              </a:spcAft>
              <a:buFont typeface="Wingdings" panose="05000000000000000000" pitchFamily="2" charset="2"/>
              <a:buChar char="Ø"/>
              <a:defRPr/>
            </a:pPr>
            <a:r>
              <a:rPr lang="pl-PL" sz="1600" b="1" dirty="0">
                <a:solidFill>
                  <a:schemeClr val="tx1"/>
                </a:solidFill>
                <a:latin typeface="Arial" panose="020B0604020202020204" pitchFamily="34" charset="0"/>
                <a:cs typeface="Arial" panose="020B0604020202020204" pitchFamily="34" charset="0"/>
              </a:rPr>
              <a:t>małych przedsiębiorstw </a:t>
            </a:r>
            <a:r>
              <a:rPr lang="pl-PL" sz="1600" dirty="0">
                <a:solidFill>
                  <a:schemeClr val="tx1"/>
                </a:solidFill>
                <a:latin typeface="Arial" panose="020B0604020202020204" pitchFamily="34" charset="0"/>
                <a:cs typeface="Arial" panose="020B0604020202020204" pitchFamily="34" charset="0"/>
              </a:rPr>
              <a:t>(zatrudnia mniej niż 50 pracowników oraz jego roczny obrót nie przekracza 10 milionów euro lub całkowity bilans roczny nie przekracza 10 milionów euro); </a:t>
            </a:r>
          </a:p>
          <a:p>
            <a:pPr marL="285750" indent="-285750" defTabSz="457200">
              <a:lnSpc>
                <a:spcPct val="150000"/>
              </a:lnSpc>
              <a:spcAft>
                <a:spcPts val="600"/>
              </a:spcAft>
              <a:buFont typeface="Wingdings" panose="05000000000000000000" pitchFamily="2" charset="2"/>
              <a:buChar char="Ø"/>
              <a:defRPr/>
            </a:pPr>
            <a:r>
              <a:rPr lang="pl-PL" sz="1600" b="1" dirty="0">
                <a:solidFill>
                  <a:schemeClr val="tx1"/>
                </a:solidFill>
                <a:latin typeface="Arial" panose="020B0604020202020204" pitchFamily="34" charset="0"/>
                <a:cs typeface="Arial" panose="020B0604020202020204" pitchFamily="34" charset="0"/>
              </a:rPr>
              <a:t>średnich przedsiębiorstw </a:t>
            </a:r>
            <a:r>
              <a:rPr lang="pl-PL" sz="1600" dirty="0">
                <a:solidFill>
                  <a:schemeClr val="tx1"/>
                </a:solidFill>
                <a:latin typeface="Arial" panose="020B0604020202020204" pitchFamily="34" charset="0"/>
                <a:cs typeface="Arial" panose="020B0604020202020204" pitchFamily="34" charset="0"/>
              </a:rPr>
              <a:t>(zatrudnia mniej niż 250 pracowników oraz jego roczny obrót nie przekracza 50 milionów euro lub całkowity bilans roczny nie przekracza 43 milionów euro); </a:t>
            </a:r>
          </a:p>
          <a:p>
            <a:pPr marL="285750" indent="-285750" defTabSz="457200">
              <a:lnSpc>
                <a:spcPct val="150000"/>
              </a:lnSpc>
              <a:spcAft>
                <a:spcPts val="600"/>
              </a:spcAft>
              <a:buFont typeface="Wingdings" panose="05000000000000000000" pitchFamily="2" charset="2"/>
              <a:buChar char="Ø"/>
              <a:defRPr/>
            </a:pPr>
            <a:r>
              <a:rPr lang="pl-PL" sz="1600" b="1" dirty="0">
                <a:solidFill>
                  <a:schemeClr val="tx1"/>
                </a:solidFill>
                <a:latin typeface="Arial" panose="020B0604020202020204" pitchFamily="34" charset="0"/>
                <a:cs typeface="Arial" panose="020B0604020202020204" pitchFamily="34" charset="0"/>
              </a:rPr>
              <a:t>jednostek samorządu terytorialnego szczebla gminnego</a:t>
            </a:r>
            <a:r>
              <a:rPr lang="pl-PL" sz="1600" dirty="0">
                <a:solidFill>
                  <a:schemeClr val="tx1"/>
                </a:solidFill>
                <a:latin typeface="Arial" panose="020B0604020202020204" pitchFamily="34" charset="0"/>
                <a:cs typeface="Arial" panose="020B0604020202020204" pitchFamily="34" charset="0"/>
              </a:rPr>
              <a:t>; </a:t>
            </a:r>
          </a:p>
          <a:p>
            <a:pPr marL="285750" indent="-285750" defTabSz="457200">
              <a:lnSpc>
                <a:spcPct val="150000"/>
              </a:lnSpc>
              <a:spcAft>
                <a:spcPts val="600"/>
              </a:spcAft>
              <a:buFont typeface="Wingdings" panose="05000000000000000000" pitchFamily="2" charset="2"/>
              <a:buChar char="Ø"/>
              <a:defRPr/>
            </a:pPr>
            <a:r>
              <a:rPr lang="pl-PL" sz="1600" dirty="0">
                <a:solidFill>
                  <a:schemeClr val="tx1"/>
                </a:solidFill>
                <a:latin typeface="Arial" panose="020B0604020202020204" pitchFamily="34" charset="0"/>
                <a:cs typeface="Arial" panose="020B0604020202020204" pitchFamily="34" charset="0"/>
              </a:rPr>
              <a:t>Wsparcie obejmuje również pracowników kontraktowych ww. grup docelowych zatrudnionych na podstawie przepisów ustawy Kodeks Cywilny (o ile udzielone wsparcie doprowadzi do zmiany formy zatrudnienia na zawartą w ustawie Kodeks Pracy).</a:t>
            </a:r>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0111C0D5-47A7-48CC-B937-825C6D5B9778}"/>
              </a:ext>
            </a:extLst>
          </p:cNvPr>
          <p:cNvSpPr>
            <a:spLocks noGrp="1"/>
          </p:cNvSpPr>
          <p:nvPr>
            <p:ph type="title"/>
          </p:nvPr>
        </p:nvSpPr>
        <p:spPr>
          <a:xfrm>
            <a:off x="3186545" y="207092"/>
            <a:ext cx="5818910" cy="1065400"/>
          </a:xfrm>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Informacja o dofinansowaniu</a:t>
            </a:r>
          </a:p>
        </p:txBody>
      </p:sp>
      <p:sp>
        <p:nvSpPr>
          <p:cNvPr id="10" name="Symbol zastępczy tekstu 9">
            <a:extLst>
              <a:ext uri="{FF2B5EF4-FFF2-40B4-BE49-F238E27FC236}">
                <a16:creationId xmlns:a16="http://schemas.microsoft.com/office/drawing/2014/main" id="{154C8B4F-2CB8-4245-86F1-BBE12D344093}"/>
              </a:ext>
            </a:extLst>
          </p:cNvPr>
          <p:cNvSpPr>
            <a:spLocks noGrp="1"/>
          </p:cNvSpPr>
          <p:nvPr>
            <p:ph type="body" sz="quarter" idx="3"/>
          </p:nvPr>
        </p:nvSpPr>
        <p:spPr>
          <a:xfrm>
            <a:off x="3504406" y="1475417"/>
            <a:ext cx="5183188" cy="496429"/>
          </a:xfrm>
        </p:spPr>
        <p:txBody>
          <a:bodyPr>
            <a:normAutofit/>
          </a:bodyPr>
          <a:lstStyle/>
          <a:p>
            <a:pPr algn="ctr"/>
            <a:r>
              <a:rPr lang="pl-PL" u="sng" dirty="0">
                <a:solidFill>
                  <a:srgbClr val="0052B0"/>
                </a:solidFill>
              </a:rPr>
              <a:t> </a:t>
            </a:r>
            <a:r>
              <a:rPr lang="pl-PL" u="sng" dirty="0">
                <a:solidFill>
                  <a:srgbClr val="0052B0"/>
                </a:solidFill>
                <a:latin typeface="Arial" panose="020B0604020202020204" pitchFamily="34" charset="0"/>
                <a:cs typeface="Arial" panose="020B0604020202020204" pitchFamily="34" charset="0"/>
              </a:rPr>
              <a:t>region Mazowiecki regionalny</a:t>
            </a:r>
          </a:p>
        </p:txBody>
      </p:sp>
      <p:sp>
        <p:nvSpPr>
          <p:cNvPr id="11" name="Symbol zastępczy zawartości 10">
            <a:extLst>
              <a:ext uri="{FF2B5EF4-FFF2-40B4-BE49-F238E27FC236}">
                <a16:creationId xmlns:a16="http://schemas.microsoft.com/office/drawing/2014/main" id="{B424CECE-3E9E-42FF-8D7B-2B9E58C67DF3}"/>
              </a:ext>
            </a:extLst>
          </p:cNvPr>
          <p:cNvSpPr>
            <a:spLocks noGrp="1"/>
          </p:cNvSpPr>
          <p:nvPr>
            <p:ph sz="quarter" idx="4"/>
          </p:nvPr>
        </p:nvSpPr>
        <p:spPr>
          <a:xfrm>
            <a:off x="396816" y="2174771"/>
            <a:ext cx="11464506" cy="3936657"/>
          </a:xfrm>
        </p:spPr>
        <p:txBody>
          <a:bodyPr>
            <a:normAutofit fontScale="25000" lnSpcReduction="20000"/>
          </a:bodyPr>
          <a:lstStyle/>
          <a:p>
            <a:pPr marL="0" indent="0" algn="ctr">
              <a:lnSpc>
                <a:spcPct val="170000"/>
              </a:lnSpc>
              <a:spcBef>
                <a:spcPts val="0"/>
              </a:spcBef>
              <a:spcAft>
                <a:spcPts val="600"/>
              </a:spcAft>
              <a:buNone/>
            </a:pPr>
            <a:r>
              <a:rPr lang="pl-PL" sz="7200" b="1" u="sng" dirty="0">
                <a:latin typeface="Arial" panose="020B0604020202020204" pitchFamily="34" charset="0"/>
                <a:cs typeface="Arial" panose="020B0604020202020204" pitchFamily="34" charset="0"/>
              </a:rPr>
              <a:t>Limit na 1 uczestnika: 11 300 PLN brutto</a:t>
            </a:r>
          </a:p>
          <a:p>
            <a:pPr marL="0" indent="0" algn="ctr">
              <a:lnSpc>
                <a:spcPct val="170000"/>
              </a:lnSpc>
              <a:spcBef>
                <a:spcPts val="0"/>
              </a:spcBef>
              <a:spcAft>
                <a:spcPts val="600"/>
              </a:spcAft>
              <a:buNone/>
            </a:pPr>
            <a:r>
              <a:rPr lang="pl-PL" sz="7200" b="1" u="sng" dirty="0">
                <a:latin typeface="Arial" panose="020B0604020202020204" pitchFamily="34" charset="0"/>
                <a:cs typeface="Arial" panose="020B0604020202020204" pitchFamily="34" charset="0"/>
              </a:rPr>
              <a:t>Dofinansowanie: 85 %</a:t>
            </a:r>
          </a:p>
          <a:p>
            <a:pPr marL="0" indent="0" algn="ctr">
              <a:lnSpc>
                <a:spcPct val="170000"/>
              </a:lnSpc>
              <a:spcBef>
                <a:spcPts val="0"/>
              </a:spcBef>
              <a:spcAft>
                <a:spcPts val="600"/>
              </a:spcAft>
              <a:buNone/>
            </a:pPr>
            <a:r>
              <a:rPr lang="pl-PL" sz="7200" b="1" u="sng" dirty="0">
                <a:latin typeface="Arial" panose="020B0604020202020204" pitchFamily="34" charset="0"/>
                <a:cs typeface="Arial" panose="020B0604020202020204" pitchFamily="34" charset="0"/>
              </a:rPr>
              <a:t>Maksymalny poziom dofinansowania usług rozwojowych UE na uczestnika do 9 605 PLN brutto</a:t>
            </a:r>
          </a:p>
          <a:p>
            <a:pPr marL="0" indent="0" algn="ctr">
              <a:lnSpc>
                <a:spcPct val="170000"/>
              </a:lnSpc>
              <a:spcBef>
                <a:spcPts val="0"/>
              </a:spcBef>
              <a:buNone/>
            </a:pPr>
            <a:endParaRPr lang="pl-PL" sz="7200" dirty="0">
              <a:latin typeface="Arial" panose="020B0604020202020204" pitchFamily="34" charset="0"/>
              <a:cs typeface="Arial" panose="020B0604020202020204" pitchFamily="34" charset="0"/>
            </a:endParaRPr>
          </a:p>
          <a:p>
            <a:pPr marL="0" indent="0" algn="ctr">
              <a:lnSpc>
                <a:spcPct val="170000"/>
              </a:lnSpc>
              <a:spcBef>
                <a:spcPts val="0"/>
              </a:spcBef>
              <a:spcAft>
                <a:spcPts val="600"/>
              </a:spcAft>
              <a:buNone/>
            </a:pPr>
            <a:r>
              <a:rPr lang="pl-PL" sz="7200" dirty="0">
                <a:latin typeface="Arial" panose="020B0604020202020204" pitchFamily="34" charset="0"/>
                <a:cs typeface="Arial" panose="020B0604020202020204" pitchFamily="34" charset="0"/>
              </a:rPr>
              <a:t>Limit obejmuje dofinansowanie UE (85%) i wkład własny (15%).</a:t>
            </a:r>
          </a:p>
          <a:p>
            <a:pPr marL="0" indent="0" algn="ctr">
              <a:lnSpc>
                <a:spcPct val="170000"/>
              </a:lnSpc>
              <a:spcBef>
                <a:spcPts val="0"/>
              </a:spcBef>
              <a:spcAft>
                <a:spcPts val="600"/>
              </a:spcAft>
              <a:buNone/>
            </a:pPr>
            <a:r>
              <a:rPr lang="pl-PL" sz="7200" dirty="0">
                <a:latin typeface="Arial" panose="020B0604020202020204" pitchFamily="34" charset="0"/>
                <a:cs typeface="Arial" panose="020B0604020202020204" pitchFamily="34" charset="0"/>
              </a:rPr>
              <a:t>Przykład:</a:t>
            </a:r>
          </a:p>
          <a:p>
            <a:pPr marL="0" indent="0" algn="ctr">
              <a:lnSpc>
                <a:spcPct val="170000"/>
              </a:lnSpc>
              <a:spcBef>
                <a:spcPts val="0"/>
              </a:spcBef>
              <a:spcAft>
                <a:spcPts val="600"/>
              </a:spcAft>
              <a:buNone/>
            </a:pPr>
            <a:r>
              <a:rPr lang="pl-PL" sz="7200" dirty="0">
                <a:latin typeface="Arial" panose="020B0604020202020204" pitchFamily="34" charset="0"/>
                <a:cs typeface="Arial" panose="020B0604020202020204" pitchFamily="34" charset="0"/>
              </a:rPr>
              <a:t>Jeżeli szkolenie na jednego pracownika przekracza kwotę 11 300 PLN brutto to rozliczamy tylko do tej kwoty i Wnioskodawcy zrefundowane zostanie 9 605 PLN brutto. </a:t>
            </a:r>
          </a:p>
          <a:p>
            <a:pPr marL="0" indent="0" algn="ctr">
              <a:lnSpc>
                <a:spcPct val="170000"/>
              </a:lnSpc>
              <a:spcBef>
                <a:spcPts val="0"/>
              </a:spcBef>
              <a:spcAft>
                <a:spcPts val="600"/>
              </a:spcAft>
              <a:buNone/>
            </a:pPr>
            <a:r>
              <a:rPr lang="pl-PL" sz="7200" dirty="0">
                <a:latin typeface="Arial" panose="020B0604020202020204" pitchFamily="34" charset="0"/>
                <a:cs typeface="Arial" panose="020B0604020202020204" pitchFamily="34" charset="0"/>
              </a:rPr>
              <a:t>Jeżeli koszt szkolenia wynosi 1 000 PLN brutto to zrefundowane zostanie 850 PLN brutto. </a:t>
            </a:r>
          </a:p>
          <a:p>
            <a:pPr marL="0" indent="0" algn="ctr">
              <a:lnSpc>
                <a:spcPct val="120000"/>
              </a:lnSpc>
              <a:buNone/>
            </a:pPr>
            <a:endParaRPr lang="pl-PL" sz="5600" b="1" dirty="0"/>
          </a:p>
        </p:txBody>
      </p:sp>
    </p:spTree>
    <p:extLst>
      <p:ext uri="{BB962C8B-B14F-4D97-AF65-F5344CB8AC3E}">
        <p14:creationId xmlns:p14="http://schemas.microsoft.com/office/powerpoint/2010/main" val="3375077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705153" y="1828799"/>
            <a:ext cx="8781691" cy="3908762"/>
          </a:xfrm>
          <a:prstGeom prst="rect">
            <a:avLst/>
          </a:prstGeom>
          <a:noFill/>
        </p:spPr>
        <p:txBody>
          <a:bodyPr wrap="square" rtlCol="0">
            <a:spAutoFit/>
          </a:bodyPr>
          <a:lstStyle/>
          <a:p>
            <a:pPr marL="285750" indent="-285750">
              <a:buFont typeface="Wingdings" panose="05000000000000000000" pitchFamily="2" charset="2"/>
              <a:buChar char="Ø"/>
            </a:pPr>
            <a:r>
              <a:rPr lang="pl-PL" sz="2400" dirty="0">
                <a:latin typeface="Arial" panose="020B0604020202020204" pitchFamily="34" charset="0"/>
                <a:cs typeface="Arial" panose="020B0604020202020204" pitchFamily="34" charset="0"/>
              </a:rPr>
              <a:t>Jeżeli Wnioskodawca posiada prawną możliwość odzyskania VAT – wniosek zostanie rozliczony w kwotach </a:t>
            </a:r>
            <a:r>
              <a:rPr lang="pl-PL" sz="2400" u="sng" dirty="0">
                <a:solidFill>
                  <a:srgbClr val="0052B0"/>
                </a:solidFill>
                <a:latin typeface="Arial" panose="020B0604020202020204" pitchFamily="34" charset="0"/>
                <a:cs typeface="Arial" panose="020B0604020202020204" pitchFamily="34" charset="0"/>
              </a:rPr>
              <a:t>netto.</a:t>
            </a:r>
          </a:p>
          <a:p>
            <a:endParaRPr lang="pl-PL"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pl-PL" sz="2400" dirty="0">
                <a:latin typeface="Arial" panose="020B0604020202020204" pitchFamily="34" charset="0"/>
                <a:cs typeface="Arial" panose="020B0604020202020204" pitchFamily="34" charset="0"/>
              </a:rPr>
              <a:t>Jeżeli Wnioskodawca nie posiada prawnej możliwość odzyskania VAT – wniosek zostanie rozliczony w kwotach </a:t>
            </a:r>
            <a:r>
              <a:rPr lang="pl-PL" sz="2400" u="sng" dirty="0">
                <a:solidFill>
                  <a:srgbClr val="0052B0"/>
                </a:solidFill>
                <a:latin typeface="Arial" panose="020B0604020202020204" pitchFamily="34" charset="0"/>
                <a:cs typeface="Arial" panose="020B0604020202020204" pitchFamily="34" charset="0"/>
              </a:rPr>
              <a:t>brutto.</a:t>
            </a:r>
          </a:p>
          <a:p>
            <a:endParaRPr lang="pl-PL" sz="2400" u="sng" dirty="0">
              <a:solidFill>
                <a:srgbClr val="0052B0"/>
              </a:solidFill>
              <a:latin typeface="Arial" panose="020B0604020202020204" pitchFamily="34" charset="0"/>
              <a:cs typeface="Arial" panose="020B0604020202020204" pitchFamily="34" charset="0"/>
            </a:endParaRPr>
          </a:p>
          <a:p>
            <a:pPr algn="ctr"/>
            <a:endParaRPr lang="pl-PL" sz="2000" dirty="0">
              <a:latin typeface="Arial" panose="020B0604020202020204" pitchFamily="34" charset="0"/>
              <a:cs typeface="Arial" panose="020B0604020202020204" pitchFamily="34" charset="0"/>
            </a:endParaRPr>
          </a:p>
          <a:p>
            <a:pPr algn="ctr"/>
            <a:r>
              <a:rPr lang="pl-PL" sz="2000" dirty="0">
                <a:latin typeface="Arial" panose="020B0604020202020204" pitchFamily="34" charset="0"/>
                <a:cs typeface="Arial" panose="020B0604020202020204" pitchFamily="34" charset="0"/>
              </a:rPr>
              <a:t>Status Wnioskodawcy weryfikowany będzie na podstawie oświadczenia.</a:t>
            </a:r>
          </a:p>
          <a:p>
            <a:pPr algn="ctr"/>
            <a:endParaRPr lang="pl-PL" sz="2000" dirty="0">
              <a:latin typeface="Arial" panose="020B0604020202020204" pitchFamily="34" charset="0"/>
              <a:cs typeface="Arial" panose="020B0604020202020204" pitchFamily="34" charset="0"/>
            </a:endParaRPr>
          </a:p>
          <a:p>
            <a:pPr algn="ctr"/>
            <a:endParaRPr lang="pl-PL" sz="2000" dirty="0">
              <a:latin typeface="Arial" panose="020B0604020202020204" pitchFamily="34" charset="0"/>
              <a:cs typeface="Arial" panose="020B0604020202020204" pitchFamily="34" charset="0"/>
            </a:endParaRPr>
          </a:p>
        </p:txBody>
      </p:sp>
      <p:sp>
        <p:nvSpPr>
          <p:cNvPr id="3" name="pole tekstowe 2"/>
          <p:cNvSpPr txBox="1"/>
          <p:nvPr/>
        </p:nvSpPr>
        <p:spPr>
          <a:xfrm>
            <a:off x="4106173" y="500332"/>
            <a:ext cx="3979653" cy="523220"/>
          </a:xfrm>
          <a:prstGeom prst="rect">
            <a:avLst/>
          </a:prstGeom>
          <a:noFill/>
        </p:spPr>
        <p:txBody>
          <a:bodyPr wrap="square" rtlCol="0">
            <a:spAutoFit/>
          </a:bodyPr>
          <a:lstStyle/>
          <a:p>
            <a:pPr algn="ctr"/>
            <a:r>
              <a:rPr lang="pl-PL" sz="2800" b="1" dirty="0">
                <a:solidFill>
                  <a:srgbClr val="0052B0"/>
                </a:solidFill>
                <a:latin typeface="Arial" panose="020B0604020202020204" pitchFamily="34" charset="0"/>
                <a:cs typeface="Arial" panose="020B0604020202020204" pitchFamily="34" charset="0"/>
              </a:rPr>
              <a:t>BRUTTO czy NETTO?</a:t>
            </a:r>
          </a:p>
        </p:txBody>
      </p:sp>
    </p:spTree>
    <p:extLst>
      <p:ext uri="{BB962C8B-B14F-4D97-AF65-F5344CB8AC3E}">
        <p14:creationId xmlns:p14="http://schemas.microsoft.com/office/powerpoint/2010/main" val="384278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0111C0D5-47A7-48CC-B937-825C6D5B9778}"/>
              </a:ext>
            </a:extLst>
          </p:cNvPr>
          <p:cNvSpPr>
            <a:spLocks noGrp="1"/>
          </p:cNvSpPr>
          <p:nvPr>
            <p:ph type="title"/>
          </p:nvPr>
        </p:nvSpPr>
        <p:spPr>
          <a:xfrm>
            <a:off x="838200" y="50800"/>
            <a:ext cx="10515600" cy="1325563"/>
          </a:xfrm>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Informacja o dofinansowaniu</a:t>
            </a:r>
          </a:p>
        </p:txBody>
      </p:sp>
      <p:sp>
        <p:nvSpPr>
          <p:cNvPr id="9" name="Symbol zastępczy zawartości 8">
            <a:extLst>
              <a:ext uri="{FF2B5EF4-FFF2-40B4-BE49-F238E27FC236}">
                <a16:creationId xmlns:a16="http://schemas.microsoft.com/office/drawing/2014/main" id="{420E3E01-BE69-473B-BE17-DE6D1C939328}"/>
              </a:ext>
            </a:extLst>
          </p:cNvPr>
          <p:cNvSpPr>
            <a:spLocks noGrp="1"/>
          </p:cNvSpPr>
          <p:nvPr>
            <p:ph idx="1"/>
          </p:nvPr>
        </p:nvSpPr>
        <p:spPr/>
        <p:txBody>
          <a:bodyPr>
            <a:normAutofit fontScale="92500"/>
          </a:bodyPr>
          <a:lstStyle/>
          <a:p>
            <a:pPr marL="0" indent="0" algn="ctr">
              <a:buNone/>
            </a:pPr>
            <a:r>
              <a:rPr lang="pl-PL" sz="2600" b="1" u="sng" dirty="0"/>
              <a:t>Sposób dystrybucji dofinansowania:</a:t>
            </a:r>
          </a:p>
          <a:p>
            <a:pPr marL="0" indent="0" algn="ctr">
              <a:buNone/>
            </a:pPr>
            <a:r>
              <a:rPr lang="pl-PL" sz="2600" dirty="0"/>
              <a:t>refundacja poniesionych kosztów</a:t>
            </a:r>
          </a:p>
          <a:p>
            <a:pPr marL="0" indent="0" algn="ctr">
              <a:buNone/>
            </a:pPr>
            <a:endParaRPr lang="pl-PL" sz="2600" b="1" dirty="0"/>
          </a:p>
          <a:p>
            <a:pPr marL="0" indent="0" algn="ctr">
              <a:lnSpc>
                <a:spcPct val="150000"/>
              </a:lnSpc>
              <a:buNone/>
            </a:pPr>
            <a:r>
              <a:rPr lang="pl-PL" sz="2200" b="1" dirty="0"/>
              <a:t>Wsparcie udzielane przedsiębiorcom będzie stanowiło pomoc de </a:t>
            </a:r>
            <a:r>
              <a:rPr lang="pl-PL" sz="2200" b="1" dirty="0" err="1"/>
              <a:t>minimis</a:t>
            </a:r>
            <a:r>
              <a:rPr lang="pl-PL" sz="2200" b="1" dirty="0"/>
              <a:t> udzielaną na podstawie rozporządzenia Ministra Funduszy i Polityki Regionalnej z dnia 20 grudnia 2022 r. w sprawie udzielania pomocy de </a:t>
            </a:r>
            <a:r>
              <a:rPr lang="pl-PL" sz="2200" b="1" dirty="0" err="1"/>
              <a:t>minimis</a:t>
            </a:r>
            <a:r>
              <a:rPr lang="pl-PL" sz="2200" b="1" dirty="0"/>
              <a:t> oraz pomocy publicznej w ramach programów finansowanych z Europejskiego Funduszu Społecznego Plus (EFS+) na lata 2021-2027. </a:t>
            </a:r>
          </a:p>
          <a:p>
            <a:pPr marL="0" indent="0" algn="ctr">
              <a:lnSpc>
                <a:spcPct val="150000"/>
              </a:lnSpc>
              <a:buNone/>
            </a:pPr>
            <a:r>
              <a:rPr lang="pl-PL" sz="2200" b="1" dirty="0"/>
              <a:t>(z wyłączeniem </a:t>
            </a:r>
            <a:r>
              <a:rPr lang="pl-PL" sz="2200" b="1" dirty="0" err="1"/>
              <a:t>jst</a:t>
            </a:r>
            <a:r>
              <a:rPr lang="pl-PL" sz="2200" b="1" dirty="0"/>
              <a:t> szczebla gminnego)</a:t>
            </a:r>
          </a:p>
          <a:p>
            <a:pPr marL="0" indent="0" algn="ctr">
              <a:buNone/>
            </a:pPr>
            <a:endParaRPr lang="pl-PL" sz="2600" b="1" i="1" dirty="0"/>
          </a:p>
          <a:p>
            <a:pPr marL="0" indent="0" algn="ctr">
              <a:buNone/>
            </a:pPr>
            <a:endParaRPr lang="pl-PL" sz="2600" b="1" dirty="0"/>
          </a:p>
          <a:p>
            <a:endParaRPr lang="pl-PL" dirty="0"/>
          </a:p>
        </p:txBody>
      </p:sp>
      <p:sp>
        <p:nvSpPr>
          <p:cNvPr id="11" name="Symbol zastępczy zawartości 10">
            <a:extLst>
              <a:ext uri="{FF2B5EF4-FFF2-40B4-BE49-F238E27FC236}">
                <a16:creationId xmlns:a16="http://schemas.microsoft.com/office/drawing/2014/main" id="{B424CECE-3E9E-42FF-8D7B-2B9E58C67DF3}"/>
              </a:ext>
            </a:extLst>
          </p:cNvPr>
          <p:cNvSpPr>
            <a:spLocks noGrp="1"/>
          </p:cNvSpPr>
          <p:nvPr>
            <p:ph sz="quarter" idx="4294967295"/>
          </p:nvPr>
        </p:nvSpPr>
        <p:spPr>
          <a:xfrm>
            <a:off x="7202488" y="2252663"/>
            <a:ext cx="4989512" cy="3937000"/>
          </a:xfrm>
        </p:spPr>
        <p:txBody>
          <a:bodyPr>
            <a:normAutofit/>
          </a:bodyPr>
          <a:lstStyle/>
          <a:p>
            <a:pPr marL="0" indent="0" algn="ctr">
              <a:buNone/>
            </a:pPr>
            <a:endParaRPr lang="pl-PL" sz="3200" b="1" i="1" u="sng" dirty="0"/>
          </a:p>
          <a:p>
            <a:pPr marL="0" indent="0" algn="ctr">
              <a:buNone/>
            </a:pPr>
            <a:endParaRPr lang="pl-PL" sz="2400" b="1" dirty="0"/>
          </a:p>
        </p:txBody>
      </p:sp>
    </p:spTree>
    <p:extLst>
      <p:ext uri="{BB962C8B-B14F-4D97-AF65-F5344CB8AC3E}">
        <p14:creationId xmlns:p14="http://schemas.microsoft.com/office/powerpoint/2010/main" val="1911145709"/>
      </p:ext>
    </p:extLst>
  </p:cSld>
  <p:clrMapOvr>
    <a:masterClrMapping/>
  </p:clrMapOvr>
</p:sld>
</file>

<file path=ppt/theme/theme1.xml><?xml version="1.0" encoding="utf-8"?>
<a:theme xmlns:a="http://schemas.openxmlformats.org/drawingml/2006/main" name="Office Theme">
  <a:themeElements>
    <a:clrScheme name="Motyw pakietu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950072C5-DDE0-4258-BA7A-4D4B80DFA632}">
  <ds:schemaRefs>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purl.org/dc/elements/1.1/"/>
    <ds:schemaRef ds:uri="71af3243-3dd4-4a8d-8c0d-dd76da1f02a5"/>
    <ds:schemaRef ds:uri="http://schemas.microsoft.com/office/2006/metadata/properties"/>
    <ds:schemaRef ds:uri="16c05727-aa75-4e4a-9b5f-8a80a1165891"/>
    <ds:schemaRef ds:uri="http://purl.org/dc/dcmitype/"/>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2844</Words>
  <Application>Microsoft Office PowerPoint</Application>
  <PresentationFormat>Panoramiczny</PresentationFormat>
  <Paragraphs>240</Paragraphs>
  <Slides>41</Slides>
  <Notes>2</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41</vt:i4>
      </vt:variant>
    </vt:vector>
  </HeadingPairs>
  <TitlesOfParts>
    <vt:vector size="48" baseType="lpstr">
      <vt:lpstr>Arial</vt:lpstr>
      <vt:lpstr>Calibri</vt:lpstr>
      <vt:lpstr>Calibri Light</vt:lpstr>
      <vt:lpstr>Open Sans</vt:lpstr>
      <vt:lpstr>Times New Roman</vt:lpstr>
      <vt:lpstr>Wingdings</vt:lpstr>
      <vt:lpstr>Office Theme</vt:lpstr>
      <vt:lpstr>Spotkanie informacyjno-promocyjne w ramach Funduszy Europejskich dla Mazowsza  2021–2027 </vt:lpstr>
      <vt:lpstr>Prezentacja programu PowerPoint</vt:lpstr>
      <vt:lpstr>Prezentacja programu PowerPoint</vt:lpstr>
      <vt:lpstr>Prezentacja programu PowerPoint</vt:lpstr>
      <vt:lpstr>Prezentacja programu PowerPoint</vt:lpstr>
      <vt:lpstr>Odbiorcy wsparcia </vt:lpstr>
      <vt:lpstr>Informacja o dofinansowaniu</vt:lpstr>
      <vt:lpstr>Prezentacja programu PowerPoint</vt:lpstr>
      <vt:lpstr>Informacja o dofinansowaniu</vt:lpstr>
      <vt:lpstr>Pojęcie usługi rozwojowej</vt:lpstr>
      <vt:lpstr>Zakres wsparcia </vt:lpstr>
      <vt:lpstr>Kwalifikowalne będą: </vt:lpstr>
      <vt:lpstr>Prezentacja programu PowerPoint</vt:lpstr>
      <vt:lpstr>Prezentacja programu PowerPoint</vt:lpstr>
      <vt:lpstr>Prezentacja programu PowerPoint</vt:lpstr>
      <vt:lpstr>Prezentacja programu PowerPoint</vt:lpstr>
      <vt:lpstr>Preferencje projektowe (Kryteria regionalne)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2023-12-21T07:45:20Z</dcterms:created>
  <dcterms:modified xsi:type="dcterms:W3CDTF">2024-07-02T06:11:18Z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